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2"/>
  </p:notesMasterIdLst>
  <p:handoutMasterIdLst>
    <p:handoutMasterId r:id="rId83"/>
  </p:handoutMasterIdLst>
  <p:sldIdLst>
    <p:sldId id="2241" r:id="rId2"/>
    <p:sldId id="3027" r:id="rId3"/>
    <p:sldId id="2928" r:id="rId4"/>
    <p:sldId id="2869" r:id="rId5"/>
    <p:sldId id="2865" r:id="rId6"/>
    <p:sldId id="2882" r:id="rId7"/>
    <p:sldId id="2552" r:id="rId8"/>
    <p:sldId id="2555" r:id="rId9"/>
    <p:sldId id="2884" r:id="rId10"/>
    <p:sldId id="2885" r:id="rId11"/>
    <p:sldId id="2886" r:id="rId12"/>
    <p:sldId id="2887" r:id="rId13"/>
    <p:sldId id="2888" r:id="rId14"/>
    <p:sldId id="2889" r:id="rId15"/>
    <p:sldId id="2891" r:id="rId16"/>
    <p:sldId id="2892" r:id="rId17"/>
    <p:sldId id="2893" r:id="rId18"/>
    <p:sldId id="2895" r:id="rId19"/>
    <p:sldId id="2894" r:id="rId20"/>
    <p:sldId id="2574" r:id="rId21"/>
    <p:sldId id="2904" r:id="rId22"/>
    <p:sldId id="2898" r:id="rId23"/>
    <p:sldId id="2899" r:id="rId24"/>
    <p:sldId id="2900" r:id="rId25"/>
    <p:sldId id="2901" r:id="rId26"/>
    <p:sldId id="2902" r:id="rId27"/>
    <p:sldId id="2903" r:id="rId28"/>
    <p:sldId id="2905" r:id="rId29"/>
    <p:sldId id="2610" r:id="rId30"/>
    <p:sldId id="2907" r:id="rId31"/>
    <p:sldId id="2909" r:id="rId32"/>
    <p:sldId id="4594" r:id="rId33"/>
    <p:sldId id="2908" r:id="rId34"/>
    <p:sldId id="2911" r:id="rId35"/>
    <p:sldId id="2912" r:id="rId36"/>
    <p:sldId id="2913" r:id="rId37"/>
    <p:sldId id="2613" r:id="rId38"/>
    <p:sldId id="2617" r:id="rId39"/>
    <p:sldId id="2622" r:id="rId40"/>
    <p:sldId id="2618" r:id="rId41"/>
    <p:sldId id="2624" r:id="rId42"/>
    <p:sldId id="2910" r:id="rId43"/>
    <p:sldId id="2917" r:id="rId44"/>
    <p:sldId id="2632" r:id="rId45"/>
    <p:sldId id="2916" r:id="rId46"/>
    <p:sldId id="3023" r:id="rId47"/>
    <p:sldId id="3028" r:id="rId48"/>
    <p:sldId id="2929" r:id="rId49"/>
    <p:sldId id="2628" r:id="rId50"/>
    <p:sldId id="884" r:id="rId51"/>
    <p:sldId id="3029" r:id="rId52"/>
    <p:sldId id="4578" r:id="rId53"/>
    <p:sldId id="4579" r:id="rId54"/>
    <p:sldId id="4582" r:id="rId55"/>
    <p:sldId id="4580" r:id="rId56"/>
    <p:sldId id="2334" r:id="rId57"/>
    <p:sldId id="4583" r:id="rId58"/>
    <p:sldId id="1873" r:id="rId59"/>
    <p:sldId id="1874" r:id="rId60"/>
    <p:sldId id="4584" r:id="rId61"/>
    <p:sldId id="4586" r:id="rId62"/>
    <p:sldId id="4587" r:id="rId63"/>
    <p:sldId id="4585" r:id="rId64"/>
    <p:sldId id="4588" r:id="rId65"/>
    <p:sldId id="1875" r:id="rId66"/>
    <p:sldId id="4589" r:id="rId67"/>
    <p:sldId id="4590" r:id="rId68"/>
    <p:sldId id="4591" r:id="rId69"/>
    <p:sldId id="2946" r:id="rId70"/>
    <p:sldId id="2981" r:id="rId71"/>
    <p:sldId id="2816" r:id="rId72"/>
    <p:sldId id="2982" r:id="rId73"/>
    <p:sldId id="2983" r:id="rId74"/>
    <p:sldId id="2985" r:id="rId75"/>
    <p:sldId id="2832" r:id="rId76"/>
    <p:sldId id="2837" r:id="rId77"/>
    <p:sldId id="2838" r:id="rId78"/>
    <p:sldId id="2839" r:id="rId79"/>
    <p:sldId id="4592" r:id="rId80"/>
    <p:sldId id="4593" r:id="rId8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9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5A5A"/>
    <a:srgbClr val="0432FF"/>
    <a:srgbClr val="BD374B"/>
    <a:srgbClr val="BE374B"/>
    <a:srgbClr val="EACBA3"/>
    <a:srgbClr val="E2EAF7"/>
    <a:srgbClr val="FF5F00"/>
    <a:srgbClr val="FF7E79"/>
    <a:srgbClr val="F6F9D6"/>
    <a:srgbClr val="B0F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21" autoAdjust="0"/>
    <p:restoredTop sz="76054" autoAdjust="0"/>
  </p:normalViewPr>
  <p:slideViewPr>
    <p:cSldViewPr>
      <p:cViewPr varScale="1">
        <p:scale>
          <a:sx n="115" d="100"/>
          <a:sy n="115" d="100"/>
        </p:scale>
        <p:origin x="1288" y="184"/>
      </p:cViewPr>
      <p:guideLst>
        <p:guide orient="horz" pos="2889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2025/10/21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00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698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800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819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991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228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776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347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我们先讲怎么解决前两个问题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9363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45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TBD: ask GPT </a:t>
            </a:r>
            <a:r>
              <a:rPr kumimoji="1" lang="en-US" altLang="zh-CN" dirty="0" err="1"/>
              <a:t>whwat</a:t>
            </a:r>
            <a:r>
              <a:rPr kumimoji="1" lang="en-US" altLang="zh-CN" dirty="0"/>
              <a:t> is checkpoint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411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887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1401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8901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296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0007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89604-40EE-D023-39A4-A17B759C8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DAE45D3-993D-156D-02ED-CBB1C341D3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E0AC947-5AE6-04D1-050D-089902FEA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E865DF-EF37-4218-D399-27423903FB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291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37D75-F894-FA26-AAC5-A1C447D87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27ADA60-3D81-5871-0800-88B3A1352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894571E-EA83-097C-CD20-8E0E73F42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799A30-475E-AE87-AA57-C7D261BD87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7825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913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5959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8180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A7870-B4F0-8A4B-822F-89B7E77AD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5071536-792C-B5E6-5D92-738CD8EA8D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C7FD4F1-E64F-2AAF-6B3F-B20EC932B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24183A-96C5-521D-2B94-88939D7215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1491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4473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762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0812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3FB9D-EFFE-2D6B-731F-945AECBCC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22CC1CE-985C-73C0-AD0C-69064A55E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52837F0-A5E5-7F70-6FB7-7F299B8A3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1BD3F3-006E-B02C-0BE4-7CCF733C88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0168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884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7B249-3717-94BB-FFA5-6AA8065FA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B8F18EF-D827-124A-C19A-81E3A2350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1A92546-D38D-FA18-8769-CFAD482F38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F41016-0D67-C533-B37E-2F79384B4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0250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E2670-4F96-64FE-D390-41BF6CD32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6976731-A474-54DC-0905-F1C0436D35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A78B45C-679F-2D1F-8736-ADDDBE71A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19CA18-6225-5A3C-DA70-B68BC7BF5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482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1C518-712E-4161-E7B9-75DF506CB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C8FC958-B83E-9BAA-EAC5-D7448BC4B3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6ADE9D4-6C03-6F98-FB15-A573ECD8F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94C4ED-66F4-A5A6-0EE0-955874508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4312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inefficient: </a:t>
            </a:r>
          </a:p>
          <a:p>
            <a:r>
              <a:rPr kumimoji="1" lang="en-US" altLang="zh-CN" dirty="0"/>
              <a:t>- sync performance</a:t>
            </a:r>
          </a:p>
          <a:p>
            <a:r>
              <a:rPr kumimoji="1" lang="en-US" altLang="zh-CN" dirty="0"/>
              <a:t>- log size 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想想：怎么才能做呢？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9023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sz="1200" dirty="0"/>
              <a:t>Any write with a known CSN is stable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Why? Because later writes will have a larger CSN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dirty="0"/>
              <a:t>中央服务器怎么容错？可以放数据中心，网络连接比较稳定</a:t>
            </a:r>
            <a:endParaRPr kumimoji="1" lang="en" altLang="zh-CN" sz="1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337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4875" indent="-22225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7404" y="1560471"/>
            <a:ext cx="9358808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Realizing atomicity:</a:t>
            </a:r>
            <a:br>
              <a:rPr kumimoji="1" lang="en-US" altLang="zh-CN" sz="3200" dirty="0">
                <a:latin typeface="+mn-lt"/>
              </a:rPr>
            </a:br>
            <a:r>
              <a:rPr kumimoji="1" lang="en-US" altLang="zh-CN" sz="3200" dirty="0">
                <a:latin typeface="+mn-lt"/>
              </a:rPr>
              <a:t>Logging + Checkpoint</a:t>
            </a:r>
            <a:endParaRPr kumimoji="1" lang="zh-CN" altLang="en-US" sz="3200" u="sng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82602-3737-1748-E379-220D5BCFE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65AAFC-7634-B224-CCC9-F1E95F914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+ outline of today’ s lecture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DAD2ED-C451-57AF-BE77-0E16042F2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352" y="985292"/>
            <a:ext cx="8579296" cy="5040560"/>
          </a:xfrm>
        </p:spPr>
        <p:txBody>
          <a:bodyPr/>
          <a:lstStyle/>
          <a:p>
            <a:r>
              <a:rPr kumimoji="1" lang="en-US" altLang="zh-CN" dirty="0"/>
              <a:t>The all-or-nothing atomicity is desirable to ensure consistency under failure </a:t>
            </a:r>
          </a:p>
          <a:p>
            <a:pPr lvl="1"/>
            <a:r>
              <a:rPr kumimoji="1" lang="en-US" altLang="zh-CN" dirty="0"/>
              <a:t>For consistency across systems, e.g., bank application or file systems </a:t>
            </a:r>
          </a:p>
          <a:p>
            <a:r>
              <a:rPr kumimoji="1" lang="en-US" altLang="zh-CN" dirty="0"/>
              <a:t>Realizing all-or-nothing requires some designs, the main technique is logging</a:t>
            </a:r>
          </a:p>
          <a:p>
            <a:pPr lvl="1"/>
            <a:r>
              <a:rPr kumimoji="1" lang="en-US" altLang="zh-CN" dirty="0"/>
              <a:t>Shadow copy </a:t>
            </a:r>
          </a:p>
          <a:p>
            <a:pPr lvl="1"/>
            <a:r>
              <a:rPr kumimoji="1" lang="en-US" altLang="zh-CN" dirty="0"/>
              <a:t>Redo logging &amp; undo-redo logging </a:t>
            </a:r>
          </a:p>
          <a:p>
            <a:pPr lvl="1"/>
            <a:r>
              <a:rPr kumimoji="1" lang="en-US" altLang="zh-CN" dirty="0"/>
              <a:t>Checkpoint (Logging also requires checkpointing!)</a:t>
            </a:r>
          </a:p>
          <a:p>
            <a:r>
              <a:rPr kumimoji="1" lang="en-US" altLang="zh-CN" dirty="0"/>
              <a:t>Case studies of checkpointing </a:t>
            </a:r>
          </a:p>
          <a:p>
            <a:pPr lvl="1"/>
            <a:r>
              <a:rPr kumimoji="1" lang="en-US" altLang="zh-CN" dirty="0"/>
              <a:t>Where checkpoint itself can also realize fault tolerance (e.g., in LLM training)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BC864B-9D8E-C538-2653-52CF44F3C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033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2F88B-1714-2135-AC7E-C6D123FD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all-or-nothing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atomicity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13BAF-5506-1374-1230-62599EA0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/>
          <a:lstStyle/>
          <a:p>
            <a:r>
              <a:rPr kumimoji="1" lang="en" altLang="zh-CN" dirty="0"/>
              <a:t>It's easy for users to reason about correctness assuming </a:t>
            </a:r>
          </a:p>
          <a:p>
            <a:pPr lvl="1"/>
            <a:r>
              <a:rPr kumimoji="1" lang="en" altLang="zh-CN" dirty="0"/>
              <a:t>Everything has only one-copy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The overall behavior is equivalent to </a:t>
            </a:r>
            <a:r>
              <a:rPr kumimoji="1" lang="en-US" altLang="zh-CN" dirty="0">
                <a:solidFill>
                  <a:schemeClr val="tx1"/>
                </a:solidFill>
              </a:rPr>
              <a:t>some serial behavior</a:t>
            </a:r>
          </a:p>
          <a:p>
            <a:pPr lvl="1"/>
            <a:r>
              <a:rPr lang="en" altLang="zh-CN" dirty="0"/>
              <a:t>The operations that need to be executed in an atomic unit (usually called operations belonging to a </a:t>
            </a:r>
            <a:r>
              <a:rPr lang="en" altLang="zh-CN" dirty="0">
                <a:highlight>
                  <a:srgbClr val="FFFF00"/>
                </a:highlight>
              </a:rPr>
              <a:t>transaction</a:t>
            </a:r>
            <a:r>
              <a:rPr lang="en" altLang="zh-CN" dirty="0"/>
              <a:t>) are executed on a machine </a:t>
            </a:r>
            <a:r>
              <a:rPr lang="en" altLang="zh-CN" b="1" dirty="0">
                <a:solidFill>
                  <a:srgbClr val="C00000"/>
                </a:solidFill>
              </a:rPr>
              <a:t>that </a:t>
            </a:r>
            <a:r>
              <a:rPr kumimoji="1" lang="en-US" altLang="zh-CN" b="1" dirty="0">
                <a:solidFill>
                  <a:srgbClr val="C00000"/>
                </a:solidFill>
              </a:rPr>
              <a:t>happens completely or not at all (all-or-nothing atomicity)</a:t>
            </a:r>
          </a:p>
          <a:p>
            <a:r>
              <a:rPr kumimoji="1" lang="en" altLang="zh-CN" dirty="0"/>
              <a:t>All-or-nothing atomicity makes it much easier to reason about failures</a:t>
            </a:r>
          </a:p>
          <a:p>
            <a:pPr lvl="1"/>
            <a:r>
              <a:rPr kumimoji="1" lang="en" altLang="zh-CN" dirty="0"/>
              <a:t>Need to think about the consequences of the action happening or not happening, but not about the action </a:t>
            </a:r>
            <a:r>
              <a:rPr kumimoji="1" lang="en" altLang="zh-CN" b="1" i="1" dirty="0">
                <a:solidFill>
                  <a:srgbClr val="BE384B"/>
                </a:solidFill>
              </a:rPr>
              <a:t>partially</a:t>
            </a:r>
            <a:r>
              <a:rPr kumimoji="1" lang="en" altLang="zh-CN" dirty="0"/>
              <a:t> happening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E6D10-D66F-F485-A794-41D75CFE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42E78E0-ED8E-C0B3-85D2-D2F72A0C37BE}"/>
              </a:ext>
            </a:extLst>
          </p:cNvPr>
          <p:cNvSpPr/>
          <p:nvPr/>
        </p:nvSpPr>
        <p:spPr>
          <a:xfrm>
            <a:off x="302840" y="2281436"/>
            <a:ext cx="8517632" cy="1080120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809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C356E0-96D8-204D-99B8-B42000CCD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motivation example: Bank transfer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F9DB51-A23E-2442-8328-45693F5F4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6608"/>
            <a:ext cx="8686800" cy="487522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Suppose we want to implement a bank application, w/ the following two requirements 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The data must be persistently stored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It has to support basic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  <a:r>
              <a:rPr kumimoji="1" lang="en-US" altLang="zh-CN" dirty="0"/>
              <a:t> operations </a:t>
            </a:r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r>
              <a:rPr kumimoji="1" lang="en-US" altLang="zh-CN" dirty="0"/>
              <a:t>For simplicity, we assume only 1 machine as a server execute this function</a:t>
            </a:r>
          </a:p>
          <a:p>
            <a:pPr lvl="1"/>
            <a:r>
              <a:rPr kumimoji="1" lang="en-US" altLang="zh-CN" dirty="0"/>
              <a:t>So linearizability is enabled by default   </a:t>
            </a:r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01E14A-F85A-2149-B9AA-689C65A6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pic>
        <p:nvPicPr>
          <p:cNvPr id="5" name="Picture 2" descr="支付宝怎么给朋友或者陌生人转账？ - 支付宝手机支付宝- 卡之国">
            <a:extLst>
              <a:ext uri="{FF2B5EF4-FFF2-40B4-BE49-F238E27FC236}">
                <a16:creationId xmlns:a16="http://schemas.microsoft.com/office/drawing/2014/main" id="{1EE9C223-9521-394D-9A54-F08A94532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698" y="1712704"/>
            <a:ext cx="1633357" cy="287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FC8187C6-1750-0F44-88AE-A773DD8E6515}"/>
              </a:ext>
            </a:extLst>
          </p:cNvPr>
          <p:cNvSpPr txBox="1">
            <a:spLocks/>
          </p:cNvSpPr>
          <p:nvPr/>
        </p:nvSpPr>
        <p:spPr>
          <a:xfrm>
            <a:off x="457200" y="2616130"/>
            <a:ext cx="4269160" cy="16561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transfer(bank, a, b, amt):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    bank[a] = bank[a] – amt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bank[b] = bank[b] + amt </a:t>
            </a:r>
          </a:p>
          <a:p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978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A51DC-97B1-4E41-B249-B5E75429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87389F-636D-D642-B6D8-E91E7A54B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661648" cy="3771636"/>
          </a:xfrm>
        </p:spPr>
        <p:txBody>
          <a:bodyPr/>
          <a:lstStyle/>
          <a:p>
            <a:r>
              <a:rPr kumimoji="1" lang="en-US" altLang="zh-CN" dirty="0"/>
              <a:t>Ensure a set of operations written to a file is all-or-nothing </a:t>
            </a:r>
          </a:p>
          <a:p>
            <a:pPr lvl="1"/>
            <a:r>
              <a:rPr kumimoji="1" lang="en-US" altLang="zh-CN" dirty="0"/>
              <a:t>E.g., writes records a &amp; b to the bank file </a:t>
            </a:r>
          </a:p>
          <a:p>
            <a:r>
              <a:rPr kumimoji="1" lang="en-US" altLang="zh-CN" dirty="0"/>
              <a:t>High-level idea (copy-on-write): </a:t>
            </a:r>
          </a:p>
          <a:p>
            <a:pPr lvl="1"/>
            <a:r>
              <a:rPr kumimoji="1" lang="en-US" altLang="zh-CN" dirty="0"/>
              <a:t>Do not modify the old copy (there is always a consistent copy) </a:t>
            </a:r>
          </a:p>
          <a:p>
            <a:pPr lvl="1"/>
            <a:r>
              <a:rPr kumimoji="1" lang="en-US" altLang="zh-CN" dirty="0"/>
              <a:t>Replace the original file with the updates only if all the writes to are successful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3E72C1-B447-9A40-B820-C29EBEA6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5BA1A1-06AF-5846-AD7A-AB7D1F80B4FC}"/>
              </a:ext>
            </a:extLst>
          </p:cNvPr>
          <p:cNvSpPr txBox="1">
            <a:spLocks/>
          </p:cNvSpPr>
          <p:nvPr/>
        </p:nvSpPr>
        <p:spPr>
          <a:xfrm>
            <a:off x="42123" y="3586785"/>
            <a:ext cx="4385861" cy="15121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949A97-60E0-C748-8E56-768E31AAE281}"/>
              </a:ext>
            </a:extLst>
          </p:cNvPr>
          <p:cNvSpPr txBox="1">
            <a:spLocks/>
          </p:cNvSpPr>
          <p:nvPr/>
        </p:nvSpPr>
        <p:spPr>
          <a:xfrm>
            <a:off x="4572000" y="3586784"/>
            <a:ext cx="4572000" cy="2128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49CEE5A-4D71-E34F-AF91-84A3A606483E}"/>
              </a:ext>
            </a:extLst>
          </p:cNvPr>
          <p:cNvSpPr/>
          <p:nvPr/>
        </p:nvSpPr>
        <p:spPr>
          <a:xfrm>
            <a:off x="1403648" y="3314753"/>
            <a:ext cx="936104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Original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31F8B4-F167-B548-9CFB-0EBD64AAD7EA}"/>
              </a:ext>
            </a:extLst>
          </p:cNvPr>
          <p:cNvSpPr/>
          <p:nvPr/>
        </p:nvSpPr>
        <p:spPr>
          <a:xfrm>
            <a:off x="6260874" y="3314753"/>
            <a:ext cx="1695501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Shadow copy</a:t>
            </a:r>
          </a:p>
        </p:txBody>
      </p:sp>
    </p:spTree>
    <p:extLst>
      <p:ext uri="{BB962C8B-B14F-4D97-AF65-F5344CB8AC3E}">
        <p14:creationId xmlns:p14="http://schemas.microsoft.com/office/powerpoint/2010/main" val="16071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90588B-7690-FD4A-9E7D-72C6CB0E7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rename should be atomic!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219A18-3E69-C340-9DE1-9303998A9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577580"/>
            <a:ext cx="8229600" cy="19085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happen if a crash happens during rename? </a:t>
            </a:r>
          </a:p>
          <a:p>
            <a:pPr lvl="1"/>
            <a:r>
              <a:rPr kumimoji="1" lang="en-US" altLang="zh-CN" dirty="0"/>
              <a:t>For the bank transfer, it is consistent </a:t>
            </a:r>
          </a:p>
          <a:p>
            <a:r>
              <a:rPr kumimoji="1" lang="en-US" altLang="zh-CN" dirty="0"/>
              <a:t>But without controlling, the filesystem state will become inconsistent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9C7AF6-40EA-FF47-B03D-94287140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6B34771-DC6F-9B4D-98E6-0B5B7FDF5B7E}"/>
              </a:ext>
            </a:extLst>
          </p:cNvPr>
          <p:cNvSpPr txBox="1">
            <a:spLocks/>
          </p:cNvSpPr>
          <p:nvPr/>
        </p:nvSpPr>
        <p:spPr>
          <a:xfrm>
            <a:off x="2286000" y="1177334"/>
            <a:ext cx="4572000" cy="2128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5352B49-AAB7-024E-BED5-B8A954360616}"/>
              </a:ext>
            </a:extLst>
          </p:cNvPr>
          <p:cNvSpPr/>
          <p:nvPr/>
        </p:nvSpPr>
        <p:spPr>
          <a:xfrm>
            <a:off x="3569889" y="896208"/>
            <a:ext cx="1695501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Shadow copy</a:t>
            </a:r>
          </a:p>
        </p:txBody>
      </p:sp>
    </p:spTree>
    <p:extLst>
      <p:ext uri="{BB962C8B-B14F-4D97-AF65-F5344CB8AC3E}">
        <p14:creationId xmlns:p14="http://schemas.microsoft.com/office/powerpoint/2010/main" val="464799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A6EDBB-BDC0-7942-B5EB-225F4D63A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</a:t>
            </a:r>
            <a:r>
              <a:rPr lang="en-CN" altLang="zh-CN"/>
              <a:t>Journaling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ADDE9C-2026-F141-B91B-C8D26CF21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Key approach</a:t>
            </a:r>
          </a:p>
          <a:p>
            <a:pPr lvl="1"/>
            <a:r>
              <a:rPr kumimoji="1" lang="en-US" altLang="zh-CN" dirty="0"/>
              <a:t>Avoid updating the disk states until we can recovery it after failure </a:t>
            </a:r>
          </a:p>
          <a:p>
            <a:r>
              <a:rPr kumimoji="1" lang="en-US" altLang="zh-CN" dirty="0"/>
              <a:t>Record before update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Record changes in journal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Commit journal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0" dirty="0"/>
              <a:t>Update</a:t>
            </a:r>
          </a:p>
          <a:p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FC84B1-9A77-AF49-A816-13D6E543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E7DB21A2-3BE9-8543-B14B-3A0EB510EAF5}"/>
              </a:ext>
            </a:extLst>
          </p:cNvPr>
          <p:cNvSpPr txBox="1"/>
          <p:nvPr/>
        </p:nvSpPr>
        <p:spPr>
          <a:xfrm>
            <a:off x="4162802" y="2897251"/>
            <a:ext cx="28135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Crash after commit: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Journal is complete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Redo changes in</a:t>
            </a:r>
            <a:r>
              <a:rPr lang="en-CN" dirty="0">
                <a:latin typeface="Arial" panose="020B0604020202020204" pitchFamily="34" charset="0"/>
                <a:cs typeface="Arial" panose="020B0604020202020204" pitchFamily="34" charset="0"/>
              </a:rPr>
              <a:t> journal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D123436A-0CB0-E248-8E75-D8544B4F3953}"/>
              </a:ext>
            </a:extLst>
          </p:cNvPr>
          <p:cNvSpPr txBox="1"/>
          <p:nvPr/>
        </p:nvSpPr>
        <p:spPr>
          <a:xfrm>
            <a:off x="4162802" y="1894419"/>
            <a:ext cx="23903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Crash before commit:</a:t>
            </a:r>
          </a:p>
          <a:p>
            <a:r>
              <a:rPr lang="en-US" dirty="0"/>
              <a:t>- No data is changed</a:t>
            </a:r>
          </a:p>
          <a:p>
            <a:r>
              <a:rPr lang="en-US" dirty="0"/>
              <a:t>- D</a:t>
            </a:r>
            <a:r>
              <a:rPr lang="en-CN" dirty="0"/>
              <a:t>iscard journal</a:t>
            </a: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E4F88E23-61F1-6449-9ED4-65BDB43A0C98}"/>
              </a:ext>
            </a:extLst>
          </p:cNvPr>
          <p:cNvCxnSpPr>
            <a:cxnSpLocks/>
          </p:cNvCxnSpPr>
          <p:nvPr/>
        </p:nvCxnSpPr>
        <p:spPr>
          <a:xfrm>
            <a:off x="457200" y="2785492"/>
            <a:ext cx="80032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7FF34BB3-21C5-A948-956C-7103D398B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18" y="2442987"/>
            <a:ext cx="685009" cy="68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3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F3F78-722E-FB4B-A3EA-4812121C5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J</a:t>
            </a:r>
            <a:r>
              <a:rPr lang="en-CN" altLang="zh-CN"/>
              <a:t>ournaling Drawbacks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0B8BCF-11D8-FC42-9630-4C676F43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lang="en-US" altLang="zh-CN" dirty="0"/>
              <a:t>Why not using journaling to make </a:t>
            </a:r>
            <a:r>
              <a:rPr lang="en-US" altLang="zh-CN" dirty="0" err="1"/>
              <a:t>fsync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C00000"/>
                </a:solidFill>
              </a:rPr>
              <a:t>atomic</a:t>
            </a:r>
            <a:r>
              <a:rPr lang="en-US" altLang="zh-CN" dirty="0"/>
              <a:t>? </a:t>
            </a:r>
          </a:p>
          <a:p>
            <a:r>
              <a:rPr lang="en-CN" altLang="zh-CN"/>
              <a:t>Everything is written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disk</a:t>
            </a:r>
            <a:r>
              <a:rPr lang="en-CN" altLang="zh-CN"/>
              <a:t> </a:t>
            </a:r>
            <a:r>
              <a:rPr lang="en-CN" altLang="zh-CN">
                <a:solidFill>
                  <a:srgbClr val="C00000"/>
                </a:solidFill>
              </a:rPr>
              <a:t>twice</a:t>
            </a:r>
          </a:p>
          <a:p>
            <a:pPr lvl="1"/>
            <a:r>
              <a:rPr lang="en-CN" altLang="zh-CN"/>
              <a:t>Once in the journal</a:t>
            </a:r>
          </a:p>
          <a:p>
            <a:pPr lvl="1"/>
            <a:r>
              <a:rPr lang="en-CN" altLang="zh-CN"/>
              <a:t>The other at the home location</a:t>
            </a:r>
          </a:p>
          <a:p>
            <a:r>
              <a:rPr lang="en-US" altLang="zh-CN" dirty="0"/>
              <a:t>Become problematic when </a:t>
            </a:r>
            <a:r>
              <a:rPr lang="en-US" altLang="zh-CN" dirty="0">
                <a:solidFill>
                  <a:srgbClr val="C00000"/>
                </a:solidFill>
              </a:rPr>
              <a:t>the</a:t>
            </a:r>
            <a:r>
              <a:rPr lang="en-CN" altLang="zh-CN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files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are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large</a:t>
            </a:r>
            <a:endParaRPr lang="en-CN" altLang="zh-CN">
              <a:solidFill>
                <a:srgbClr val="C00000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CA0244-1E62-6544-9AE1-C8C0FD9A0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185990-5929-A443-94C0-57C1AD795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077" y="3362646"/>
            <a:ext cx="4667721" cy="235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5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9A1CEE-0093-2E42-A915-54935E955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FFA7A5-9AC6-7B42-A3C2-6BF9342F9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562800"/>
          </a:xfrm>
        </p:spPr>
        <p:txBody>
          <a:bodyPr/>
          <a:lstStyle/>
          <a:p>
            <a:r>
              <a:rPr kumimoji="1" lang="en-US" altLang="zh-CN" dirty="0"/>
              <a:t>Question: what would happen if multiple clients share the same file?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Example: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8A690F-B047-A84F-8015-9A90B592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190D84-73E9-3141-81F6-FEFA365D0E95}"/>
              </a:ext>
            </a:extLst>
          </p:cNvPr>
          <p:cNvSpPr txBox="1">
            <a:spLocks/>
          </p:cNvSpPr>
          <p:nvPr/>
        </p:nvSpPr>
        <p:spPr>
          <a:xfrm>
            <a:off x="285261" y="3022893"/>
            <a:ext cx="4121358" cy="1848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records[a] = records[a] – amt</a:t>
            </a:r>
            <a:b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93053D2-C10F-534A-9062-61BE4C577554}"/>
              </a:ext>
            </a:extLst>
          </p:cNvPr>
          <p:cNvSpPr txBox="1">
            <a:spLocks/>
          </p:cNvSpPr>
          <p:nvPr/>
        </p:nvSpPr>
        <p:spPr>
          <a:xfrm>
            <a:off x="4768082" y="3022893"/>
            <a:ext cx="4121358" cy="18489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c, d,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fcopy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</a:t>
            </a:r>
            <a:r>
              <a:rPr lang="en-US" altLang="zh-CN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altLang="zh-CN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records[c] = records[c] – amt</a:t>
            </a:r>
            <a:b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</a:b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records[d] = records[d]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rename(</a:t>
            </a:r>
            <a:r>
              <a:rPr lang="en-US" sz="1600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bank_temp,bank</a:t>
            </a:r>
            <a:r>
              <a:rPr lang="en-US" sz="1600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)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F8E78D7-38F9-844E-90D8-99BBE4DB8EC8}"/>
              </a:ext>
            </a:extLst>
          </p:cNvPr>
          <p:cNvSpPr/>
          <p:nvPr/>
        </p:nvSpPr>
        <p:spPr>
          <a:xfrm>
            <a:off x="1619672" y="2715601"/>
            <a:ext cx="936104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Client 0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67792E9-53EC-C643-B92B-E52326ED41F1}"/>
              </a:ext>
            </a:extLst>
          </p:cNvPr>
          <p:cNvSpPr/>
          <p:nvPr/>
        </p:nvSpPr>
        <p:spPr>
          <a:xfrm>
            <a:off x="6085148" y="2703854"/>
            <a:ext cx="936104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Client 1</a:t>
            </a:r>
          </a:p>
        </p:txBody>
      </p:sp>
    </p:spTree>
    <p:extLst>
      <p:ext uri="{BB962C8B-B14F-4D97-AF65-F5344CB8AC3E}">
        <p14:creationId xmlns:p14="http://schemas.microsoft.com/office/powerpoint/2010/main" val="1711799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AA41604A-6EFE-F84D-8B90-1C68A9F870FA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6B4B3CCB-94AE-274B-A636-2FACB0A3177B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E8DFE409-C4A8-FD49-969C-90F3ED4A02D4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62929C47-4530-124C-956E-2EFF56E48D44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AA470D48-FDC1-EB43-AB63-A03EA42157A2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99E1AC99-1E8E-3D40-A169-B55CB6554D74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65" name="剪去单角的矩形 64">
              <a:extLst>
                <a:ext uri="{FF2B5EF4-FFF2-40B4-BE49-F238E27FC236}">
                  <a16:creationId xmlns:a16="http://schemas.microsoft.com/office/drawing/2014/main" id="{FF55AEF7-4D80-7843-A1B9-DDCBA76F3B65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12741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100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7632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100</a:t>
            </a:r>
            <a:endParaRPr lang="zh-CN" altLang="en-US" dirty="0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7E4F23A-8599-E240-A373-CEA8AE8DC251}"/>
              </a:ext>
            </a:extLst>
          </p:cNvPr>
          <p:cNvSpPr/>
          <p:nvPr/>
        </p:nvSpPr>
        <p:spPr>
          <a:xfrm>
            <a:off x="1871700" y="4223810"/>
            <a:ext cx="608467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Question: can client 1 directly create a new </a:t>
            </a:r>
            <a:r>
              <a:rPr lang="en-US" altLang="zh-CN" dirty="0" err="1"/>
              <a:t>bank_temp</a:t>
            </a:r>
            <a:r>
              <a:rPr lang="en-US" altLang="zh-CN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700838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100</a:t>
            </a:r>
            <a:endParaRPr lang="zh-CN" altLang="en-US" dirty="0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7E4F23A-8599-E240-A373-CEA8AE8DC251}"/>
              </a:ext>
            </a:extLst>
          </p:cNvPr>
          <p:cNvSpPr/>
          <p:nvPr/>
        </p:nvSpPr>
        <p:spPr>
          <a:xfrm>
            <a:off x="1619672" y="4051371"/>
            <a:ext cx="5558070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No. Because it will overwrite client 0’s results. </a:t>
            </a:r>
          </a:p>
          <a:p>
            <a:pPr marL="223564" indent="-223564" algn="ctr"/>
            <a:r>
              <a:rPr lang="en-US" altLang="zh-CN" dirty="0"/>
              <a:t>We can only reuse existing file</a:t>
            </a:r>
          </a:p>
        </p:txBody>
      </p:sp>
    </p:spTree>
    <p:extLst>
      <p:ext uri="{BB962C8B-B14F-4D97-AF65-F5344CB8AC3E}">
        <p14:creationId xmlns:p14="http://schemas.microsoft.com/office/powerpoint/2010/main" val="2702245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89EAA8D-803A-9F4B-A58A-B39E75155746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c = 0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d = 200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8C5A875-EB99-694C-A1CE-5590393E58C8}"/>
              </a:ext>
            </a:extLst>
          </p:cNvPr>
          <p:cNvSpPr/>
          <p:nvPr/>
        </p:nvSpPr>
        <p:spPr>
          <a:xfrm>
            <a:off x="4748304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E92B694-3196-5A4E-B65C-9419DEC7177F}"/>
              </a:ext>
            </a:extLst>
          </p:cNvPr>
          <p:cNvSpPr/>
          <p:nvPr/>
        </p:nvSpPr>
        <p:spPr>
          <a:xfrm>
            <a:off x="4278146" y="5165032"/>
            <a:ext cx="130035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</a:t>
            </a:r>
            <a:r>
              <a:rPr kumimoji="1" lang="en" altLang="zh-CN" dirty="0" err="1"/>
              <a:t>c,d</a:t>
            </a:r>
            <a:endParaRPr lang="zh-CN" altLang="en-US" dirty="0"/>
          </a:p>
        </p:txBody>
      </p:sp>
      <p:sp>
        <p:nvSpPr>
          <p:cNvPr id="8" name="矩形标注 7">
            <a:extLst>
              <a:ext uri="{FF2B5EF4-FFF2-40B4-BE49-F238E27FC236}">
                <a16:creationId xmlns:a16="http://schemas.microsoft.com/office/drawing/2014/main" id="{0DE266D2-139C-CA46-93F6-DD92E59BE3F1}"/>
              </a:ext>
            </a:extLst>
          </p:cNvPr>
          <p:cNvSpPr/>
          <p:nvPr/>
        </p:nvSpPr>
        <p:spPr>
          <a:xfrm>
            <a:off x="2931623" y="4036502"/>
            <a:ext cx="3993401" cy="592867"/>
          </a:xfrm>
          <a:prstGeom prst="wedgeRectCallout">
            <a:avLst>
              <a:gd name="adj1" fmla="val -3759"/>
              <a:gd name="adj2" fmla="val 94205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75606FD-195C-4148-9688-807A3EAF9FB0}"/>
              </a:ext>
            </a:extLst>
          </p:cNvPr>
          <p:cNvSpPr txBox="1"/>
          <p:nvPr/>
        </p:nvSpPr>
        <p:spPr>
          <a:xfrm>
            <a:off x="2931623" y="4147941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Client 0 stuck, e.g., due to interrupts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0137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a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100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1D9F5B-D72E-0C42-B21F-FD58481CE10D}"/>
              </a:ext>
            </a:extLst>
          </p:cNvPr>
          <p:cNvGrpSpPr/>
          <p:nvPr/>
        </p:nvGrpSpPr>
        <p:grpSpPr>
          <a:xfrm>
            <a:off x="3339351" y="2486223"/>
            <a:ext cx="3213849" cy="1308746"/>
            <a:chOff x="-41915" y="3020272"/>
            <a:chExt cx="3213849" cy="1308746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C7B7772-A08D-E242-B2CD-323A757E0693}"/>
                </a:ext>
              </a:extLst>
            </p:cNvPr>
            <p:cNvSpPr/>
            <p:nvPr/>
          </p:nvSpPr>
          <p:spPr>
            <a:xfrm>
              <a:off x="-41915" y="3419626"/>
              <a:ext cx="13516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 err="1"/>
                <a:t>Bank_temp</a:t>
              </a:r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5B843B7-27F4-0041-B934-46423F86D3CE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DD7DF72F-E95B-734A-9B00-E32402E429DE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C2574EE3-A2A7-AD4F-9D98-05DBFFFC1B94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88AF203-E123-904D-89F1-CB9A72FC7B7B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a = 0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200</a:t>
              </a:r>
              <a:endParaRPr lang="zh-CN" altLang="en-US" dirty="0"/>
            </a:p>
          </p:txBody>
        </p:sp>
        <p:sp>
          <p:nvSpPr>
            <p:cNvPr id="35" name="剪去单角的矩形 34">
              <a:extLst>
                <a:ext uri="{FF2B5EF4-FFF2-40B4-BE49-F238E27FC236}">
                  <a16:creationId xmlns:a16="http://schemas.microsoft.com/office/drawing/2014/main" id="{F8D954FD-A69F-8147-8033-A19084B44850}"/>
                </a:ext>
              </a:extLst>
            </p:cNvPr>
            <p:cNvSpPr/>
            <p:nvPr/>
          </p:nvSpPr>
          <p:spPr>
            <a:xfrm>
              <a:off x="1423054" y="3366194"/>
              <a:ext cx="432048" cy="576063"/>
            </a:xfrm>
            <a:prstGeom prst="snip1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0EBBD-19EE-C846-A21B-DDD75ECA6E54}"/>
              </a:ext>
            </a:extLst>
          </p:cNvPr>
          <p:cNvSpPr/>
          <p:nvPr/>
        </p:nvSpPr>
        <p:spPr>
          <a:xfrm>
            <a:off x="7058236" y="2486223"/>
            <a:ext cx="1258180" cy="1326507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AB08D8D-1764-B84E-8FC6-80AF05758DB1}"/>
              </a:ext>
            </a:extLst>
          </p:cNvPr>
          <p:cNvSpPr/>
          <p:nvPr/>
        </p:nvSpPr>
        <p:spPr>
          <a:xfrm>
            <a:off x="7261568" y="3880364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Cache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8C5A875-EB99-694C-A1CE-5590393E58C8}"/>
              </a:ext>
            </a:extLst>
          </p:cNvPr>
          <p:cNvSpPr/>
          <p:nvPr/>
        </p:nvSpPr>
        <p:spPr>
          <a:xfrm>
            <a:off x="4748304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E92B694-3196-5A4E-B65C-9419DEC7177F}"/>
              </a:ext>
            </a:extLst>
          </p:cNvPr>
          <p:cNvSpPr/>
          <p:nvPr/>
        </p:nvSpPr>
        <p:spPr>
          <a:xfrm>
            <a:off x="4278146" y="5165032"/>
            <a:ext cx="130035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</a:t>
            </a:r>
            <a:r>
              <a:rPr kumimoji="1" lang="en" altLang="zh-CN" dirty="0" err="1"/>
              <a:t>c,d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F420172-9A7F-0E45-9DBB-0F8A32643780}"/>
              </a:ext>
            </a:extLst>
          </p:cNvPr>
          <p:cNvSpPr/>
          <p:nvPr/>
        </p:nvSpPr>
        <p:spPr>
          <a:xfrm>
            <a:off x="7103306" y="2506470"/>
            <a:ext cx="1080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a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b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c = 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d = 200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9BE7275-B2EC-E640-8139-BD51FCDEDF3D}"/>
              </a:ext>
            </a:extLst>
          </p:cNvPr>
          <p:cNvSpPr/>
          <p:nvPr/>
        </p:nvSpPr>
        <p:spPr>
          <a:xfrm>
            <a:off x="6334961" y="5165032"/>
            <a:ext cx="7232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 err="1"/>
              <a:t>fsync</a:t>
            </a:r>
            <a:endParaRPr lang="zh-CN" altLang="en-US" dirty="0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B312C54E-5085-4C4D-96F8-3F41416106FA}"/>
              </a:ext>
            </a:extLst>
          </p:cNvPr>
          <p:cNvSpPr/>
          <p:nvPr/>
        </p:nvSpPr>
        <p:spPr>
          <a:xfrm>
            <a:off x="6468926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7607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1E48B-6F70-4F4E-BE80-0782616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ensure multiple files update is complex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53CE9-ACFF-1142-BA97-07211C65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594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would happen if multiple clients share the same file?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0 transfers 100 from a to 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Client 1 transfers 100 from c to 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C66379-6AF5-EF48-A860-71074239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AA9AAFB-477A-B642-A184-A1F88A4A2EC1}"/>
              </a:ext>
            </a:extLst>
          </p:cNvPr>
          <p:cNvCxnSpPr/>
          <p:nvPr/>
        </p:nvCxnSpPr>
        <p:spPr>
          <a:xfrm>
            <a:off x="529208" y="4945732"/>
            <a:ext cx="8085584" cy="0"/>
          </a:xfrm>
          <a:prstGeom prst="line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4CCFCA-B54A-524E-BFA4-637300457ACF}"/>
              </a:ext>
            </a:extLst>
          </p:cNvPr>
          <p:cNvSpPr/>
          <p:nvPr/>
        </p:nvSpPr>
        <p:spPr>
          <a:xfrm>
            <a:off x="302840" y="4761066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Time</a:t>
            </a:r>
            <a:endParaRPr lang="zh-CN" altLang="en-US" dirty="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105FCEF-EB5B-954C-BD04-ED1433C485EF}"/>
              </a:ext>
            </a:extLst>
          </p:cNvPr>
          <p:cNvGrpSpPr/>
          <p:nvPr/>
        </p:nvGrpSpPr>
        <p:grpSpPr>
          <a:xfrm>
            <a:off x="302840" y="2503984"/>
            <a:ext cx="2901008" cy="1308746"/>
            <a:chOff x="270926" y="3020272"/>
            <a:chExt cx="2901008" cy="1308746"/>
          </a:xfrm>
        </p:grpSpPr>
        <p:sp>
          <p:nvSpPr>
            <p:cNvPr id="24" name="剪去单角的矩形 23">
              <a:extLst>
                <a:ext uri="{FF2B5EF4-FFF2-40B4-BE49-F238E27FC236}">
                  <a16:creationId xmlns:a16="http://schemas.microsoft.com/office/drawing/2014/main" id="{5D7DE580-5995-7E47-A5D4-7102C400DCFA}"/>
                </a:ext>
              </a:extLst>
            </p:cNvPr>
            <p:cNvSpPr/>
            <p:nvPr/>
          </p:nvSpPr>
          <p:spPr>
            <a:xfrm>
              <a:off x="1155710" y="3366194"/>
              <a:ext cx="432048" cy="576063"/>
            </a:xfrm>
            <a:prstGeom prst="snip1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3B08C1C-F4C2-9445-A259-83B98445D70F}"/>
                </a:ext>
              </a:extLst>
            </p:cNvPr>
            <p:cNvSpPr/>
            <p:nvPr/>
          </p:nvSpPr>
          <p:spPr>
            <a:xfrm>
              <a:off x="270926" y="3419626"/>
              <a:ext cx="7104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" altLang="zh-CN" dirty="0"/>
                <a:t>Bank</a:t>
              </a:r>
              <a:endParaRPr lang="zh-CN" alt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DB8A4C-851E-5E48-A1C8-E1B5EF1DDD72}"/>
                </a:ext>
              </a:extLst>
            </p:cNvPr>
            <p:cNvSpPr/>
            <p:nvPr/>
          </p:nvSpPr>
          <p:spPr>
            <a:xfrm>
              <a:off x="2091814" y="3032874"/>
              <a:ext cx="1080120" cy="1296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561BC0F8-3944-A24C-B435-1AD3C93BF677}"/>
                </a:ext>
              </a:extLst>
            </p:cNvPr>
            <p:cNvCxnSpPr/>
            <p:nvPr/>
          </p:nvCxnSpPr>
          <p:spPr>
            <a:xfrm flipV="1">
              <a:off x="1587758" y="3032874"/>
              <a:ext cx="504056" cy="386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B1FA3C1C-3C01-6C4E-A968-023DB0D39456}"/>
                </a:ext>
              </a:extLst>
            </p:cNvPr>
            <p:cNvCxnSpPr>
              <a:cxnSpLocks/>
            </p:cNvCxnSpPr>
            <p:nvPr/>
          </p:nvCxnSpPr>
          <p:spPr>
            <a:xfrm>
              <a:off x="1663958" y="3942257"/>
              <a:ext cx="427856" cy="369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FE6FCEF-4B44-6144-85FE-C2217F3C84FA}"/>
                </a:ext>
              </a:extLst>
            </p:cNvPr>
            <p:cNvSpPr/>
            <p:nvPr/>
          </p:nvSpPr>
          <p:spPr>
            <a:xfrm>
              <a:off x="2091814" y="3020272"/>
              <a:ext cx="10801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a = 0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+mn-ea"/>
                  <a:sym typeface="+mn-lt"/>
                </a:rPr>
                <a:t>b = 100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c = 0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+mn-ea"/>
                  <a:sym typeface="+mn-lt"/>
                </a:rPr>
                <a:t>d = 200</a:t>
              </a:r>
              <a:endParaRPr lang="zh-CN" altLang="en-US" dirty="0"/>
            </a:p>
          </p:txBody>
        </p: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id="{313ABC2E-C218-8849-AF57-7A4A089B88EA}"/>
              </a:ext>
            </a:extLst>
          </p:cNvPr>
          <p:cNvSpPr/>
          <p:nvPr/>
        </p:nvSpPr>
        <p:spPr>
          <a:xfrm>
            <a:off x="125963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DAC754A-A3E0-D943-846C-91CCEC7496B2}"/>
              </a:ext>
            </a:extLst>
          </p:cNvPr>
          <p:cNvSpPr/>
          <p:nvPr/>
        </p:nvSpPr>
        <p:spPr>
          <a:xfrm>
            <a:off x="355925" y="51650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Create shadow file</a:t>
            </a:r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35CB3DE-B94C-134B-8389-0711954AF544}"/>
              </a:ext>
            </a:extLst>
          </p:cNvPr>
          <p:cNvSpPr/>
          <p:nvPr/>
        </p:nvSpPr>
        <p:spPr>
          <a:xfrm>
            <a:off x="3023828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6FC7481-8054-7F4A-8F49-A5814BB3DF43}"/>
              </a:ext>
            </a:extLst>
          </p:cNvPr>
          <p:cNvSpPr/>
          <p:nvPr/>
        </p:nvSpPr>
        <p:spPr>
          <a:xfrm>
            <a:off x="2663788" y="5165032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a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8C5A875-EB99-694C-A1CE-5590393E58C8}"/>
              </a:ext>
            </a:extLst>
          </p:cNvPr>
          <p:cNvSpPr/>
          <p:nvPr/>
        </p:nvSpPr>
        <p:spPr>
          <a:xfrm>
            <a:off x="4748304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E92B694-3196-5A4E-B65C-9419DEC7177F}"/>
              </a:ext>
            </a:extLst>
          </p:cNvPr>
          <p:cNvSpPr/>
          <p:nvPr/>
        </p:nvSpPr>
        <p:spPr>
          <a:xfrm>
            <a:off x="4278146" y="5165032"/>
            <a:ext cx="130035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Update </a:t>
            </a:r>
            <a:r>
              <a:rPr kumimoji="1" lang="en" altLang="zh-CN" dirty="0" err="1"/>
              <a:t>c,d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9BE7275-B2EC-E640-8139-BD51FCDEDF3D}"/>
              </a:ext>
            </a:extLst>
          </p:cNvPr>
          <p:cNvSpPr/>
          <p:nvPr/>
        </p:nvSpPr>
        <p:spPr>
          <a:xfrm>
            <a:off x="6334961" y="5165032"/>
            <a:ext cx="7232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 err="1"/>
              <a:t>fsync</a:t>
            </a:r>
            <a:endParaRPr lang="zh-CN" altLang="en-US" dirty="0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B312C54E-5085-4C4D-96F8-3F41416106FA}"/>
              </a:ext>
            </a:extLst>
          </p:cNvPr>
          <p:cNvSpPr/>
          <p:nvPr/>
        </p:nvSpPr>
        <p:spPr>
          <a:xfrm>
            <a:off x="6468926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D61DCC8-FA5E-6049-BD31-498AF3C08B9A}"/>
              </a:ext>
            </a:extLst>
          </p:cNvPr>
          <p:cNvSpPr/>
          <p:nvPr/>
        </p:nvSpPr>
        <p:spPr>
          <a:xfrm>
            <a:off x="7244063" y="5173239"/>
            <a:ext cx="154401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Client 1 done</a:t>
            </a:r>
            <a:endParaRPr lang="zh-CN" altLang="en-US" dirty="0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FFD9004E-AB5F-F940-A73E-D4E68253A182}"/>
              </a:ext>
            </a:extLst>
          </p:cNvPr>
          <p:cNvSpPr/>
          <p:nvPr/>
        </p:nvSpPr>
        <p:spPr>
          <a:xfrm>
            <a:off x="7587022" y="4761066"/>
            <a:ext cx="360040" cy="3693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矩形标注 47">
            <a:extLst>
              <a:ext uri="{FF2B5EF4-FFF2-40B4-BE49-F238E27FC236}">
                <a16:creationId xmlns:a16="http://schemas.microsoft.com/office/drawing/2014/main" id="{2E888DA1-5EBE-6F49-8F7E-6F93193E62DA}"/>
              </a:ext>
            </a:extLst>
          </p:cNvPr>
          <p:cNvSpPr/>
          <p:nvPr/>
        </p:nvSpPr>
        <p:spPr>
          <a:xfrm>
            <a:off x="3962975" y="2976236"/>
            <a:ext cx="4353441" cy="836491"/>
          </a:xfrm>
          <a:prstGeom prst="wedgeRectCallout">
            <a:avLst>
              <a:gd name="adj1" fmla="val -68470"/>
              <a:gd name="adj2" fmla="val -4661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7A8B66D-5312-D442-B028-DC41EB897BE7}"/>
              </a:ext>
            </a:extLst>
          </p:cNvPr>
          <p:cNvSpPr txBox="1"/>
          <p:nvPr/>
        </p:nvSpPr>
        <p:spPr>
          <a:xfrm>
            <a:off x="3962975" y="3087675"/>
            <a:ext cx="3989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Client 1 writes client 0’s intermediate </a:t>
            </a:r>
          </a:p>
          <a:p>
            <a:r>
              <a:rPr kumimoji="1" lang="en-US" altLang="zh-CN" dirty="0"/>
              <a:t>results. So it must wait… </a:t>
            </a:r>
            <a:endParaRPr kumimoji="1" lang="zh-CN" altLang="en-US" dirty="0"/>
          </a:p>
        </p:txBody>
      </p:sp>
      <p:pic>
        <p:nvPicPr>
          <p:cNvPr id="5" name="Picture 2" descr="闪电图片-卡通手绘闪电素材免费下载-PS123">
            <a:extLst>
              <a:ext uri="{FF2B5EF4-FFF2-40B4-BE49-F238E27FC236}">
                <a16:creationId xmlns:a16="http://schemas.microsoft.com/office/drawing/2014/main" id="{08D6816D-21BE-D4E4-3007-5D659ED60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812" y="4426751"/>
            <a:ext cx="721845" cy="72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437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183475-36FD-3D42-8788-B0F14BA5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drawbacks of shadow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4CCE55-4D3D-8141-9A38-576CDC624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dirty="0"/>
              <a:t>Only one operation can happen at a time </a:t>
            </a:r>
          </a:p>
          <a:p>
            <a:pPr lvl="2">
              <a:buClr>
                <a:srgbClr val="000000"/>
              </a:buClr>
              <a:buSzPct val="100000"/>
            </a:pPr>
            <a:r>
              <a:rPr kumimoji="1" lang="en" altLang="zh-CN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Naively executing concurrent transfer can cause consistency issue</a:t>
            </a:r>
          </a:p>
          <a:p>
            <a:pPr lvl="2">
              <a:buClr>
                <a:srgbClr val="000000"/>
              </a:buClr>
              <a:buSzPct val="100000"/>
            </a:pPr>
            <a:r>
              <a:rPr kumimoji="1" lang="en" altLang="zh-CN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Even these operations in principle can run concurrently</a:t>
            </a:r>
            <a:endParaRPr kumimoji="1" lang="en" altLang="zh-CN" dirty="0"/>
          </a:p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dirty="0"/>
              <a:t>Hard to </a:t>
            </a:r>
            <a:r>
              <a:rPr kumimoji="1" lang="en" altLang="zh-CN" b="1" dirty="0">
                <a:solidFill>
                  <a:srgbClr val="C00000"/>
                </a:solidFill>
              </a:rPr>
              <a:t>generalize to multiple files </a:t>
            </a:r>
            <a:r>
              <a:rPr kumimoji="1" lang="en" altLang="zh-CN" dirty="0"/>
              <a:t>or directories</a:t>
            </a:r>
          </a:p>
          <a:p>
            <a:pPr lvl="2">
              <a:buClr>
                <a:schemeClr val="tx1"/>
              </a:buClr>
              <a:buSzPct val="100000"/>
            </a:pPr>
            <a:r>
              <a:rPr kumimoji="1" lang="en" altLang="zh-CN" sz="1800" dirty="0"/>
              <a:t>Have to place all files in a single directory, or rename subdirs</a:t>
            </a:r>
          </a:p>
          <a:p>
            <a:pPr lvl="2">
              <a:buClr>
                <a:schemeClr val="tx1"/>
              </a:buClr>
              <a:buSzPct val="100000"/>
            </a:pPr>
            <a:r>
              <a:rPr kumimoji="1" lang="en" altLang="zh-CN" dirty="0"/>
              <a:t>Or application-specific implementation is required </a:t>
            </a:r>
            <a:endParaRPr kumimoji="1" lang="en" altLang="zh-CN" sz="1800" dirty="0"/>
          </a:p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dirty="0"/>
              <a:t>Requires copying the entire file for any (small) change, though can be optimized with techniques like copy-on-write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1809B3-0B39-574A-98BE-9C7AB8516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1084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475" y="2497460"/>
            <a:ext cx="65150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Logging for atomicity</a:t>
            </a:r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68264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418DD6-B402-B142-8994-1127ACDB8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3992800" cy="900442"/>
          </a:xfrm>
        </p:spPr>
        <p:txBody>
          <a:bodyPr/>
          <a:lstStyle/>
          <a:p>
            <a:r>
              <a:rPr kumimoji="1" lang="en-US" altLang="zh-CN" dirty="0"/>
              <a:t>Logging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FC6FC0-B5AC-684E-8185-DB7469464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752528"/>
          </a:xfrm>
        </p:spPr>
        <p:txBody>
          <a:bodyPr/>
          <a:lstStyle/>
          <a:p>
            <a:r>
              <a:rPr kumimoji="1" lang="en-US" altLang="zh-CN" dirty="0"/>
              <a:t>Key idea (journaling w/ a more general form) </a:t>
            </a:r>
          </a:p>
          <a:p>
            <a:pPr lvl="1"/>
            <a:r>
              <a:rPr kumimoji="1" lang="en-US" altLang="zh-CN" dirty="0"/>
              <a:t>Avoid updating the disk state until we can recovery it after failure </a:t>
            </a:r>
          </a:p>
          <a:p>
            <a:r>
              <a:rPr kumimoji="1" lang="en-US" altLang="zh-CN" dirty="0"/>
              <a:t>How to achieve so in shadow copy or journaling? </a:t>
            </a:r>
          </a:p>
          <a:p>
            <a:pPr lvl="1"/>
            <a:r>
              <a:rPr kumimoji="1" lang="en-US" altLang="zh-CN" dirty="0"/>
              <a:t>Shadow copy buffers the updates in </a:t>
            </a:r>
            <a:r>
              <a:rPr kumimoji="1" lang="en-US" altLang="zh-CN" b="1" dirty="0">
                <a:solidFill>
                  <a:srgbClr val="C00000"/>
                </a:solidFill>
              </a:rPr>
              <a:t>a copy of the origin file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Journaling buffers the updates </a:t>
            </a:r>
            <a:r>
              <a:rPr kumimoji="1" lang="en-US" altLang="zh-CN" b="1" dirty="0">
                <a:solidFill>
                  <a:srgbClr val="C00000"/>
                </a:solidFill>
              </a:rPr>
              <a:t>in a sector (can be viewed as a small log)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We can generalize journaling by storing all the updates in a log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Log file: a file only contains the updated results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Log entries: contain the updated values of an atomic unit  (e.g., transfer)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70B2DE-B0FD-554A-B713-B16EAE314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3463F71F-9649-B444-887C-655F44185B49}"/>
              </a:ext>
            </a:extLst>
          </p:cNvPr>
          <p:cNvSpPr/>
          <p:nvPr/>
        </p:nvSpPr>
        <p:spPr>
          <a:xfrm>
            <a:off x="6289529" y="284252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6448309F-7450-F643-A20A-9923D4E1E731}"/>
              </a:ext>
            </a:extLst>
          </p:cNvPr>
          <p:cNvSpPr/>
          <p:nvPr/>
        </p:nvSpPr>
        <p:spPr>
          <a:xfrm>
            <a:off x="6822929" y="284252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60">
            <a:extLst>
              <a:ext uri="{FF2B5EF4-FFF2-40B4-BE49-F238E27FC236}">
                <a16:creationId xmlns:a16="http://schemas.microsoft.com/office/drawing/2014/main" id="{69814484-D1DB-504C-91A8-D54E5DD56B28}"/>
              </a:ext>
            </a:extLst>
          </p:cNvPr>
          <p:cNvCxnSpPr/>
          <p:nvPr/>
        </p:nvCxnSpPr>
        <p:spPr>
          <a:xfrm flipH="1">
            <a:off x="8203019" y="409408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63">
            <a:extLst>
              <a:ext uri="{FF2B5EF4-FFF2-40B4-BE49-F238E27FC236}">
                <a16:creationId xmlns:a16="http://schemas.microsoft.com/office/drawing/2014/main" id="{39D2DD1E-4CC3-3745-9DE7-51A9EA19AD6D}"/>
              </a:ext>
            </a:extLst>
          </p:cNvPr>
          <p:cNvSpPr/>
          <p:nvPr/>
        </p:nvSpPr>
        <p:spPr>
          <a:xfrm>
            <a:off x="8050819" y="578612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Append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id="{7EADCD08-79C4-F344-B8C3-01D501B48080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BCDAB04-9077-0749-AE50-4FBCBEA2B4F9}"/>
              </a:ext>
            </a:extLst>
          </p:cNvPr>
          <p:cNvSpPr txBox="1"/>
          <p:nvPr/>
        </p:nvSpPr>
        <p:spPr>
          <a:xfrm>
            <a:off x="6510133" y="725505"/>
            <a:ext cx="46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file 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2D87F61-1F89-F347-AB99-E6C3DFEE95EC}"/>
              </a:ext>
            </a:extLst>
          </p:cNvPr>
          <p:cNvSpPr txBox="1"/>
          <p:nvPr/>
        </p:nvSpPr>
        <p:spPr>
          <a:xfrm>
            <a:off x="4767267" y="304871"/>
            <a:ext cx="1372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entry </a:t>
            </a:r>
            <a:endParaRPr lang="zh-CN" altLang="en-US" dirty="0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BFE37558-B400-344F-9293-8290309DE03E}"/>
              </a:ext>
            </a:extLst>
          </p:cNvPr>
          <p:cNvSpPr/>
          <p:nvPr/>
        </p:nvSpPr>
        <p:spPr>
          <a:xfrm>
            <a:off x="5514109" y="179810"/>
            <a:ext cx="1011382" cy="263535"/>
          </a:xfrm>
          <a:custGeom>
            <a:avLst/>
            <a:gdLst>
              <a:gd name="connsiteX0" fmla="*/ 0 w 1011382"/>
              <a:gd name="connsiteY0" fmla="*/ 221972 h 263535"/>
              <a:gd name="connsiteX1" fmla="*/ 457200 w 1011382"/>
              <a:gd name="connsiteY1" fmla="*/ 299 h 263535"/>
              <a:gd name="connsiteX2" fmla="*/ 1011382 w 1011382"/>
              <a:gd name="connsiteY2" fmla="*/ 263535 h 26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1382" h="263535">
                <a:moveTo>
                  <a:pt x="0" y="221972"/>
                </a:moveTo>
                <a:cubicBezTo>
                  <a:pt x="144318" y="107672"/>
                  <a:pt x="288636" y="-6628"/>
                  <a:pt x="457200" y="299"/>
                </a:cubicBezTo>
                <a:cubicBezTo>
                  <a:pt x="625764" y="7226"/>
                  <a:pt x="818573" y="135380"/>
                  <a:pt x="1011382" y="26353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1614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Transaction </a:t>
            </a:r>
            <a:r>
              <a:rPr lang="en-US" altLang="zh-CN">
                <a:sym typeface="+mn-lt"/>
              </a:rPr>
              <a:t>and Commit </a:t>
            </a:r>
            <a:r>
              <a:rPr lang="en-US" altLang="zh-CN" dirty="0">
                <a:sym typeface="+mn-lt"/>
              </a:rPr>
              <a:t>Point: marking atomic units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865A71-3D1B-C949-8644-5C24E013AE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C724612-8AB1-10F7-C2F5-8750E6E7D8F2}"/>
              </a:ext>
            </a:extLst>
          </p:cNvPr>
          <p:cNvSpPr/>
          <p:nvPr/>
        </p:nvSpPr>
        <p:spPr>
          <a:xfrm>
            <a:off x="2771800" y="3073524"/>
            <a:ext cx="2232248" cy="720080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D36725F-6463-2201-85D9-20274B911C60}"/>
              </a:ext>
            </a:extLst>
          </p:cNvPr>
          <p:cNvSpPr txBox="1"/>
          <p:nvPr/>
        </p:nvSpPr>
        <p:spPr>
          <a:xfrm>
            <a:off x="5026834" y="2613991"/>
            <a:ext cx="38267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If the point has passed, the transaction is </a:t>
            </a:r>
            <a:r>
              <a:rPr kumimoji="1" lang="en-US" altLang="zh-CN" b="1" dirty="0">
                <a:solidFill>
                  <a:srgbClr val="C00000"/>
                </a:solidFill>
              </a:rPr>
              <a:t>all</a:t>
            </a:r>
            <a:r>
              <a:rPr kumimoji="1" lang="en-US" altLang="zh-CN" dirty="0">
                <a:solidFill>
                  <a:schemeClr val="tx1"/>
                </a:solidFill>
              </a:rPr>
              <a:t>. </a:t>
            </a:r>
          </a:p>
          <a:p>
            <a:r>
              <a:rPr kumimoji="1" lang="en-US" altLang="zh-CN" dirty="0"/>
              <a:t>Useful to applications, e.g., notify users about the completion of the transaction.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558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9817A6-CF8A-7146-BA63-232FB5C5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Transaction and Commit Point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DB6129-73E5-1344-B47F-BE22AAAAE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280821"/>
          </a:xfrm>
        </p:spPr>
        <p:txBody>
          <a:bodyPr/>
          <a:lstStyle/>
          <a:p>
            <a:r>
              <a:rPr kumimoji="1" lang="en-US" altLang="zh-CN" dirty="0"/>
              <a:t>We call a set of operations that needs to be atomic "transaction” </a:t>
            </a:r>
          </a:p>
          <a:p>
            <a:r>
              <a:rPr kumimoji="1" lang="en-US" altLang="zh-CN" dirty="0"/>
              <a:t>Transaction typically provides interfaces for applications to mark the atomicity granularity of operations </a:t>
            </a:r>
          </a:p>
          <a:p>
            <a:pPr lvl="1"/>
            <a:r>
              <a:rPr kumimoji="1" lang="en-US" altLang="zh-CN" dirty="0" err="1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() </a:t>
            </a:r>
          </a:p>
          <a:p>
            <a:pPr lvl="1"/>
            <a:r>
              <a:rPr kumimoji="1" lang="en-US" altLang="zh-CN" dirty="0" err="1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()</a:t>
            </a:r>
          </a:p>
          <a:p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Each update between a </a:t>
            </a:r>
            <a:r>
              <a:rPr kumimoji="1" lang="en-US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begin() &amp; commit() </a:t>
            </a:r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are stored in a log entry </a:t>
            </a:r>
          </a:p>
          <a:p>
            <a:pPr lvl="1"/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Can be replayed via replaying each entry of the log</a:t>
            </a:r>
          </a:p>
          <a:p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Commit point</a:t>
            </a:r>
          </a:p>
          <a:p>
            <a:pPr lvl="1"/>
            <a:r>
              <a:rPr kumimoji="1" lang="en-US" altLang="zh-CN" dirty="0">
                <a:ea typeface="PingFang HK" panose="020B0400000000000000" pitchFamily="34" charset="-120"/>
                <a:cs typeface="Consolas" panose="020B0609020204030204" pitchFamily="49" charset="0"/>
              </a:rPr>
              <a:t>The time when we are sure the operation is </a:t>
            </a:r>
            <a:r>
              <a:rPr kumimoji="1" lang="en-US" altLang="zh-CN" b="1" dirty="0">
                <a:solidFill>
                  <a:srgbClr val="C00000"/>
                </a:solidFill>
                <a:ea typeface="PingFang HK" panose="020B0400000000000000" pitchFamily="34" charset="-120"/>
                <a:cs typeface="Consolas" panose="020B0609020204030204" pitchFamily="49" charset="0"/>
              </a:rPr>
              <a:t>“all”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C00ABF-811E-444B-B625-57233E621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4A3B70A-F8D1-AC4E-9714-87B90957DD5A}"/>
              </a:ext>
            </a:extLst>
          </p:cNvPr>
          <p:cNvSpPr/>
          <p:nvPr/>
        </p:nvSpPr>
        <p:spPr>
          <a:xfrm>
            <a:off x="6289529" y="284252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06DB90D1-5A9E-6F4E-9B64-259A52C719DE}"/>
              </a:ext>
            </a:extLst>
          </p:cNvPr>
          <p:cNvSpPr/>
          <p:nvPr/>
        </p:nvSpPr>
        <p:spPr>
          <a:xfrm>
            <a:off x="6822929" y="284252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31BEAD1D-FC45-A848-B20C-6BBA61B218D8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5DBFC2E-8504-9E44-BAD4-B3B9EBA416CF}"/>
              </a:ext>
            </a:extLst>
          </p:cNvPr>
          <p:cNvSpPr txBox="1"/>
          <p:nvPr/>
        </p:nvSpPr>
        <p:spPr>
          <a:xfrm>
            <a:off x="6510133" y="725505"/>
            <a:ext cx="46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file 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A5686D3-4F0C-BC4F-8393-0D63183D6A15}"/>
              </a:ext>
            </a:extLst>
          </p:cNvPr>
          <p:cNvSpPr txBox="1"/>
          <p:nvPr/>
        </p:nvSpPr>
        <p:spPr>
          <a:xfrm>
            <a:off x="4767267" y="304871"/>
            <a:ext cx="1372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entry </a:t>
            </a:r>
            <a:endParaRPr lang="zh-CN" altLang="en-US" dirty="0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D5CEE182-57B4-344C-9CDC-9144D8EDD282}"/>
              </a:ext>
            </a:extLst>
          </p:cNvPr>
          <p:cNvSpPr/>
          <p:nvPr/>
        </p:nvSpPr>
        <p:spPr>
          <a:xfrm>
            <a:off x="5514109" y="179810"/>
            <a:ext cx="1011382" cy="263535"/>
          </a:xfrm>
          <a:custGeom>
            <a:avLst/>
            <a:gdLst>
              <a:gd name="connsiteX0" fmla="*/ 0 w 1011382"/>
              <a:gd name="connsiteY0" fmla="*/ 221972 h 263535"/>
              <a:gd name="connsiteX1" fmla="*/ 457200 w 1011382"/>
              <a:gd name="connsiteY1" fmla="*/ 299 h 263535"/>
              <a:gd name="connsiteX2" fmla="*/ 1011382 w 1011382"/>
              <a:gd name="connsiteY2" fmla="*/ 263535 h 26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1382" h="263535">
                <a:moveTo>
                  <a:pt x="0" y="221972"/>
                </a:moveTo>
                <a:cubicBezTo>
                  <a:pt x="144318" y="107672"/>
                  <a:pt x="288636" y="-6628"/>
                  <a:pt x="457200" y="299"/>
                </a:cubicBezTo>
                <a:cubicBezTo>
                  <a:pt x="625764" y="7226"/>
                  <a:pt x="818573" y="135380"/>
                  <a:pt x="1011382" y="26353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1" name="Straight Arrow Connector 60">
            <a:extLst>
              <a:ext uri="{FF2B5EF4-FFF2-40B4-BE49-F238E27FC236}">
                <a16:creationId xmlns:a16="http://schemas.microsoft.com/office/drawing/2014/main" id="{F1DACC94-C453-D44C-940B-D6F6C9EB7A35}"/>
              </a:ext>
            </a:extLst>
          </p:cNvPr>
          <p:cNvCxnSpPr/>
          <p:nvPr/>
        </p:nvCxnSpPr>
        <p:spPr>
          <a:xfrm flipH="1">
            <a:off x="8355419" y="561808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63">
            <a:extLst>
              <a:ext uri="{FF2B5EF4-FFF2-40B4-BE49-F238E27FC236}">
                <a16:creationId xmlns:a16="http://schemas.microsoft.com/office/drawing/2014/main" id="{C36B851F-5FA5-764E-B96E-0291049FDC63}"/>
              </a:ext>
            </a:extLst>
          </p:cNvPr>
          <p:cNvSpPr/>
          <p:nvPr/>
        </p:nvSpPr>
        <p:spPr>
          <a:xfrm>
            <a:off x="8050819" y="578612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Append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403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386822"/>
            <a:ext cx="8229600" cy="1179348"/>
          </a:xfrm>
        </p:spPr>
        <p:txBody>
          <a:bodyPr/>
          <a:lstStyle/>
          <a:p>
            <a:r>
              <a:rPr kumimoji="1" lang="en-US" altLang="zh-CN" dirty="0"/>
              <a:t>Updates are buffered in the memory</a:t>
            </a:r>
          </a:p>
          <a:p>
            <a:pPr lvl="1"/>
            <a:r>
              <a:rPr kumimoji="1" lang="en-US" altLang="zh-CN" dirty="0"/>
              <a:t>To prevent writing a temporal value to the disk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31498" y="1741718"/>
            <a:ext cx="7304898" cy="576064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AA88381-A21A-F349-827E-C6C1C13AB847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C96113AD-160B-B04F-8E6B-AAAB35B91622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Rounded Rectangle 6">
              <a:extLst>
                <a:ext uri="{FF2B5EF4-FFF2-40B4-BE49-F238E27FC236}">
                  <a16:creationId xmlns:a16="http://schemas.microsoft.com/office/drawing/2014/main" id="{06BB6FBE-4974-7540-BC11-F1703951C058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9387BA5-86C1-2D46-94FB-196FBFB65596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0175792-37EB-5C45-B030-D5266B5102EB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4672E4B6-6D25-A645-9F99-4B1412B30C5D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E0DB4500-D90A-3F4D-A1EA-8A525EFE0B63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71414E6F-5B16-8E48-A020-DD515AF0B89A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4179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386822"/>
            <a:ext cx="8229600" cy="1179348"/>
          </a:xfrm>
        </p:spPr>
        <p:txBody>
          <a:bodyPr/>
          <a:lstStyle/>
          <a:p>
            <a:r>
              <a:rPr kumimoji="1" lang="en-US" altLang="zh-CN" dirty="0"/>
              <a:t>Before we write the disk, write the log to the disk synchronously </a:t>
            </a:r>
          </a:p>
          <a:p>
            <a:pPr lvl="1"/>
            <a:r>
              <a:rPr kumimoji="1" lang="en-US" altLang="zh-CN" dirty="0"/>
              <a:t>Question: do we need these two steps to be atomic? How to achieve so? 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31498" y="2470032"/>
            <a:ext cx="7304898" cy="675499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554CD43-D531-6849-A771-0AEC388D6D2E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41D765CB-3B13-FB43-9DC3-23F253A2976D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CDAED49B-E9AF-A048-9847-37AF211D9BB1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F7EA6C7-9214-6D4C-B7A2-431F6E8E55FF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74046D1-7B59-434C-9BB7-F82FDCD5ED12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CE57D842-753A-1446-9A1F-0D27553DFB80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8B5614AE-4BA9-D149-B120-AAB8D7D95F80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9990C11C-CB3A-7C4D-8E4E-619BED989220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D260C1E7-EACA-4740-9C74-E1B30EA41FB3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734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288849"/>
            <a:ext cx="8841160" cy="180901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Before we write the disk, write the log to the disk synchronously </a:t>
            </a:r>
          </a:p>
          <a:p>
            <a:pPr lvl="1"/>
            <a:r>
              <a:rPr kumimoji="1" lang="en-US" altLang="zh-CN" dirty="0"/>
              <a:t>Question: how to ensure the logged entry is complete? </a:t>
            </a:r>
          </a:p>
          <a:p>
            <a:pPr lvl="1"/>
            <a:r>
              <a:rPr kumimoji="1" lang="en-US" altLang="zh-CN" dirty="0"/>
              <a:t>Simple: we can use a checksum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31498" y="2470032"/>
            <a:ext cx="7304898" cy="675499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4287DD5-3912-264C-AC70-7AFEF7DE7044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E31A6A0B-EF9C-7845-A237-107DA22B370E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0A97B3C1-5435-254A-80E8-B5C40B89787C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01112E7-185A-C049-90F7-71B360E44524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CB6B55B-4451-5A44-92FC-FC6F36627953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2093C591-D903-EE4C-AFCE-E70474385C6B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419AC5E8-BB70-ED49-95F9-B87909386311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7CEEE5E6-0D97-894E-9EEB-E6AFE91DCD0B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FA986241-7C21-8342-B709-6FB76B17623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33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243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288849"/>
            <a:ext cx="8229600" cy="142615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After the logging succeed, we can update the disk states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46422" y="3361556"/>
            <a:ext cx="7304898" cy="675499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A872FDD-29FC-F54D-97DD-A0C4EC3091F9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36D54DBC-E7B3-9B42-940C-667CCF7040AE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D3172556-9669-1547-9F57-95EC536FA273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DADDF7D-9A66-A248-8019-68B85F9AC904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3CD2035-C6BE-3D4E-97B0-F19492BA0548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8448F18E-3B22-534E-82B6-C6B1C8D0E9C2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403912CF-9EA1-9445-8D92-7D37C7EB30DE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A23DB232-0441-E742-80D9-04EE49D6B76C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93A674F7-E4B6-3547-A57F-919E36E0BA6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354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3123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records[b]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fsync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(bank) // ? 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620495"/>
            <a:ext cx="9237712" cy="142615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do we need to add </a:t>
            </a:r>
            <a:r>
              <a:rPr kumimoji="1" lang="en-US" altLang="zh-CN" dirty="0" err="1"/>
              <a:t>fsync</a:t>
            </a:r>
            <a:r>
              <a:rPr kumimoji="1" lang="en-US" altLang="zh-CN" dirty="0"/>
              <a:t> to flush the modifications to the bank file? </a:t>
            </a:r>
          </a:p>
          <a:p>
            <a:pPr lvl="1"/>
            <a:r>
              <a:rPr kumimoji="1" lang="en-US" altLang="zh-CN" dirty="0"/>
              <a:t>Not necessary, because we can do the recovery  </a:t>
            </a:r>
          </a:p>
          <a:p>
            <a:pPr lvl="1"/>
            <a:endParaRPr kumimoji="1" lang="en-US" altLang="zh-CN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97838-8850-984F-9494-227316D94C5D}"/>
              </a:ext>
            </a:extLst>
          </p:cNvPr>
          <p:cNvSpPr/>
          <p:nvPr/>
        </p:nvSpPr>
        <p:spPr>
          <a:xfrm>
            <a:off x="846422" y="3361556"/>
            <a:ext cx="7304898" cy="900442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4238B42-D2E8-4847-A21C-AC72CDC03156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4D03948F-500C-0D45-9493-D2F0DE0495D7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66801BAA-335E-9446-9F4A-1BB77EA1A391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BDEDFCC-95E6-B544-9DB5-B577A403867A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3AC7F18-F096-C146-9854-76E379D03EA8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CD61DAC0-1F0B-B543-8A43-8EBC43E7EDFE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16EB7E05-0748-7B4A-AC66-516802B9FE29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692E9CA6-D02E-EF42-974D-F893D32C8786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7DEEAD2D-0DEB-F14F-9BD4-957F9EEFE2F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73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5CFAB2-70B7-B64E-81E3-759568FD8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recovery of commit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C852D5-D75F-5A49-855B-88569A338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After reboot, we need to recover the systems to a consistent state </a:t>
            </a:r>
          </a:p>
          <a:p>
            <a:pPr lvl="1"/>
            <a:r>
              <a:rPr kumimoji="1" lang="en-US" altLang="zh-CN" dirty="0"/>
              <a:t>Based on the log entries  stored in the log file</a:t>
            </a:r>
          </a:p>
          <a:p>
            <a:r>
              <a:rPr kumimoji="1" lang="en-US" altLang="zh-CN" dirty="0"/>
              <a:t>Rules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 Travel from start to end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 Re-apply the updates recorded in a complete log entry</a:t>
            </a:r>
          </a:p>
          <a:p>
            <a:endParaRPr kumimoji="1" lang="en-US" altLang="zh-CN" dirty="0"/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2B6FC5-9AE6-F840-99F7-42ECAD959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B75B258-FD0C-5C43-92D9-623862BB3554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9732F5C9-6F85-6940-BB85-9186453DB375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490C4CE-6484-3A48-A4DD-A824C1D92B41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C7FE96E-C803-BB4E-B19D-5D1AE6BDEDE3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EFAA36C-B9D9-844E-95F3-3F35EC4D5676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0" name="任意形状 9">
              <a:extLst>
                <a:ext uri="{FF2B5EF4-FFF2-40B4-BE49-F238E27FC236}">
                  <a16:creationId xmlns:a16="http://schemas.microsoft.com/office/drawing/2014/main" id="{CC18CBF4-2643-C64A-9F5E-5030DD9FCF6C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1" name="Straight Arrow Connector 60">
              <a:extLst>
                <a:ext uri="{FF2B5EF4-FFF2-40B4-BE49-F238E27FC236}">
                  <a16:creationId xmlns:a16="http://schemas.microsoft.com/office/drawing/2014/main" id="{0A07F43D-678D-2146-A338-536C1AF1841C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63">
              <a:extLst>
                <a:ext uri="{FF2B5EF4-FFF2-40B4-BE49-F238E27FC236}">
                  <a16:creationId xmlns:a16="http://schemas.microsoft.com/office/drawing/2014/main" id="{1B8E80AC-7443-A147-A3F3-A661538B1AE9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9660D71-8239-3843-85F7-99F98571DEA5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485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06931-FA28-FE4F-80E6-A2E6ADDC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try: commit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8A0C5-0D1F-F241-BFDF-2BBBD9E7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0C0616-897B-F643-A46D-1BE615C9EA1D}"/>
              </a:ext>
            </a:extLst>
          </p:cNvPr>
          <p:cNvSpPr txBox="1">
            <a:spLocks/>
          </p:cNvSpPr>
          <p:nvPr/>
        </p:nvSpPr>
        <p:spPr>
          <a:xfrm>
            <a:off x="827584" y="1129308"/>
            <a:ext cx="7308812" cy="304577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records[a] –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records[b] + amt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= "log start: a:"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+ "\b:" +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record[a]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new_a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    record[b] = </a:t>
            </a:r>
            <a:r>
              <a:rPr lang="en-US" b="0" dirty="0" err="1">
                <a:latin typeface="Consolas" panose="020B0609020204030204" pitchFamily="49" charset="0"/>
                <a:cs typeface="+mn-ea"/>
                <a:sym typeface="+mn-lt"/>
              </a:rPr>
              <a:t>new_b</a:t>
            </a:r>
            <a:endParaRPr lang="en-US" b="0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DBEA07D-A9D8-5C4A-A426-B73DE84B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343" y="4362448"/>
            <a:ext cx="9237712" cy="142615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Question: What is the commit point of this  transaction? (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The line after </a:t>
            </a:r>
            <a:r>
              <a:rPr lang="en-US" altLang="zh-CN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  <a:cs typeface="+mn-ea"/>
                <a:sym typeface="+mn-lt"/>
              </a:rPr>
              <a:t>commit_log</a:t>
            </a:r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).sync() </a:t>
            </a:r>
            <a:endParaRPr kumimoji="1" lang="en-US" altLang="zh-CN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399B00D-A9C9-684D-99C9-7D6EADE3AB0C}"/>
              </a:ext>
            </a:extLst>
          </p:cNvPr>
          <p:cNvGrpSpPr/>
          <p:nvPr/>
        </p:nvGrpSpPr>
        <p:grpSpPr>
          <a:xfrm>
            <a:off x="4767267" y="179810"/>
            <a:ext cx="6404920" cy="915027"/>
            <a:chOff x="4767267" y="179810"/>
            <a:chExt cx="6404920" cy="915027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9901CBAA-4E91-DC4C-B1FC-4E7B0A7AA8FB}"/>
                </a:ext>
              </a:extLst>
            </p:cNvPr>
            <p:cNvSpPr/>
            <p:nvPr/>
          </p:nvSpPr>
          <p:spPr>
            <a:xfrm>
              <a:off x="6289529" y="284252"/>
              <a:ext cx="540000" cy="360000"/>
            </a:xfrm>
            <a:prstGeom prst="roundRect">
              <a:avLst/>
            </a:prstGeom>
            <a:solidFill>
              <a:srgbClr val="D5FFD5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552712DB-C280-604C-B5B3-4497E3BF10E5}"/>
                </a:ext>
              </a:extLst>
            </p:cNvPr>
            <p:cNvSpPr/>
            <p:nvPr/>
          </p:nvSpPr>
          <p:spPr>
            <a:xfrm>
              <a:off x="6822929" y="284252"/>
              <a:ext cx="540000" cy="360000"/>
            </a:xfrm>
            <a:prstGeom prst="round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C374D2B-8F9E-674A-BCE9-C5ABB0A44BDA}"/>
                </a:ext>
              </a:extLst>
            </p:cNvPr>
            <p:cNvSpPr txBox="1"/>
            <p:nvPr/>
          </p:nvSpPr>
          <p:spPr>
            <a:xfrm>
              <a:off x="6510133" y="725505"/>
              <a:ext cx="46620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file 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CFED6D6-8611-6D4B-B9D7-CBDA1C2B12B3}"/>
                </a:ext>
              </a:extLst>
            </p:cNvPr>
            <p:cNvSpPr txBox="1"/>
            <p:nvPr/>
          </p:nvSpPr>
          <p:spPr>
            <a:xfrm>
              <a:off x="4767267" y="304871"/>
              <a:ext cx="13724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Log entry </a:t>
              </a:r>
              <a:endParaRPr lang="zh-CN" altLang="en-US" dirty="0"/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D0B60770-A388-514C-B103-0A77BD602226}"/>
                </a:ext>
              </a:extLst>
            </p:cNvPr>
            <p:cNvSpPr/>
            <p:nvPr/>
          </p:nvSpPr>
          <p:spPr>
            <a:xfrm>
              <a:off x="5514109" y="179810"/>
              <a:ext cx="1011382" cy="263535"/>
            </a:xfrm>
            <a:custGeom>
              <a:avLst/>
              <a:gdLst>
                <a:gd name="connsiteX0" fmla="*/ 0 w 1011382"/>
                <a:gd name="connsiteY0" fmla="*/ 221972 h 263535"/>
                <a:gd name="connsiteX1" fmla="*/ 457200 w 1011382"/>
                <a:gd name="connsiteY1" fmla="*/ 299 h 263535"/>
                <a:gd name="connsiteX2" fmla="*/ 1011382 w 1011382"/>
                <a:gd name="connsiteY2" fmla="*/ 263535 h 26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1382" h="263535">
                  <a:moveTo>
                    <a:pt x="0" y="221972"/>
                  </a:moveTo>
                  <a:cubicBezTo>
                    <a:pt x="144318" y="107672"/>
                    <a:pt x="288636" y="-6628"/>
                    <a:pt x="457200" y="299"/>
                  </a:cubicBezTo>
                  <a:cubicBezTo>
                    <a:pt x="625764" y="7226"/>
                    <a:pt x="818573" y="135380"/>
                    <a:pt x="1011382" y="26353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Straight Arrow Connector 60">
              <a:extLst>
                <a:ext uri="{FF2B5EF4-FFF2-40B4-BE49-F238E27FC236}">
                  <a16:creationId xmlns:a16="http://schemas.microsoft.com/office/drawing/2014/main" id="{10C67043-B3B3-3348-B42D-23D4EB811DB0}"/>
                </a:ext>
              </a:extLst>
            </p:cNvPr>
            <p:cNvCxnSpPr/>
            <p:nvPr/>
          </p:nvCxnSpPr>
          <p:spPr>
            <a:xfrm flipH="1">
              <a:off x="8355419" y="561808"/>
              <a:ext cx="6096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8AE87D0E-C381-B143-ACB2-DAB543A30968}"/>
                </a:ext>
              </a:extLst>
            </p:cNvPr>
            <p:cNvSpPr/>
            <p:nvPr/>
          </p:nvSpPr>
          <p:spPr>
            <a:xfrm>
              <a:off x="8050819" y="578612"/>
              <a:ext cx="10150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Append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endParaRPr>
            </a:p>
          </p:txBody>
        </p:sp>
      </p:grp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B34A7201-B0FF-9C43-8FA7-F8D62492C77C}"/>
              </a:ext>
            </a:extLst>
          </p:cNvPr>
          <p:cNvSpPr/>
          <p:nvPr/>
        </p:nvSpPr>
        <p:spPr>
          <a:xfrm>
            <a:off x="7386659" y="284252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58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F61AEE-B845-DE4D-9D11-A0C033FF9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Quick summary: commit logging (redo-only logging)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0199AA-C60A-DA40-98A8-C20F7AA0A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296144"/>
          </a:xfrm>
        </p:spPr>
        <p:txBody>
          <a:bodyPr/>
          <a:lstStyle/>
          <a:p>
            <a:r>
              <a:rPr kumimoji="1" lang="en" altLang="zh-CN" dirty="0"/>
              <a:t>Keep a </a:t>
            </a:r>
            <a:r>
              <a:rPr kumimoji="1" lang="en" altLang="zh-CN" dirty="0">
                <a:solidFill>
                  <a:srgbClr val="C00000"/>
                </a:solidFill>
              </a:rPr>
              <a:t>log</a:t>
            </a:r>
            <a:r>
              <a:rPr kumimoji="1" lang="en" altLang="zh-CN" dirty="0"/>
              <a:t> of all update actions</a:t>
            </a:r>
          </a:p>
          <a:p>
            <a:pPr lvl="1"/>
            <a:r>
              <a:rPr kumimoji="1" lang="en" altLang="zh-CN" dirty="0"/>
              <a:t>Redo all the updates upon recovery</a:t>
            </a:r>
          </a:p>
          <a:p>
            <a:pPr lvl="1"/>
            <a:r>
              <a:rPr kumimoji="1" lang="en" altLang="zh-CN" dirty="0"/>
              <a:t>Note: REDO does not necessary be the same as DO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51397D-5BE5-ED4D-816C-B02338451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5" name="Rounded Rectangle 54">
            <a:extLst>
              <a:ext uri="{FF2B5EF4-FFF2-40B4-BE49-F238E27FC236}">
                <a16:creationId xmlns:a16="http://schemas.microsoft.com/office/drawing/2014/main" id="{D1CAC13F-B54B-154A-9057-FC9707DC4163}"/>
              </a:ext>
            </a:extLst>
          </p:cNvPr>
          <p:cNvSpPr/>
          <p:nvPr/>
        </p:nvSpPr>
        <p:spPr>
          <a:xfrm>
            <a:off x="4283968" y="1129308"/>
            <a:ext cx="914400" cy="324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ounded Rectangle 7">
            <a:extLst>
              <a:ext uri="{FF2B5EF4-FFF2-40B4-BE49-F238E27FC236}">
                <a16:creationId xmlns:a16="http://schemas.microsoft.com/office/drawing/2014/main" id="{E1CC17EE-AD7C-3749-851A-113AE46FC627}"/>
              </a:ext>
            </a:extLst>
          </p:cNvPr>
          <p:cNvSpPr/>
          <p:nvPr/>
        </p:nvSpPr>
        <p:spPr>
          <a:xfrm>
            <a:off x="4013834" y="254229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Rounded Rectangle 8">
            <a:extLst>
              <a:ext uri="{FF2B5EF4-FFF2-40B4-BE49-F238E27FC236}">
                <a16:creationId xmlns:a16="http://schemas.microsoft.com/office/drawing/2014/main" id="{9B1DA86D-DF89-E941-AE7A-CE6C05D296EC}"/>
              </a:ext>
            </a:extLst>
          </p:cNvPr>
          <p:cNvSpPr/>
          <p:nvPr/>
        </p:nvSpPr>
        <p:spPr>
          <a:xfrm>
            <a:off x="6156176" y="2434290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Rounded Rectangle 9">
            <a:extLst>
              <a:ext uri="{FF2B5EF4-FFF2-40B4-BE49-F238E27FC236}">
                <a16:creationId xmlns:a16="http://schemas.microsoft.com/office/drawing/2014/main" id="{E9128D5D-9C1A-E04F-ADD2-1FDC0C7D4FDC}"/>
              </a:ext>
            </a:extLst>
          </p:cNvPr>
          <p:cNvSpPr/>
          <p:nvPr/>
        </p:nvSpPr>
        <p:spPr>
          <a:xfrm>
            <a:off x="2014376" y="2434290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7" name="Straight Arrow Connector 12">
            <a:extLst>
              <a:ext uri="{FF2B5EF4-FFF2-40B4-BE49-F238E27FC236}">
                <a16:creationId xmlns:a16="http://schemas.microsoft.com/office/drawing/2014/main" id="{16B9607C-562C-E64D-A53E-E852478329C4}"/>
              </a:ext>
            </a:extLst>
          </p:cNvPr>
          <p:cNvCxnSpPr>
            <a:stCxn id="36" idx="3"/>
            <a:endCxn id="34" idx="1"/>
          </p:cNvCxnSpPr>
          <p:nvPr/>
        </p:nvCxnSpPr>
        <p:spPr>
          <a:xfrm>
            <a:off x="3130376" y="2776290"/>
            <a:ext cx="883458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16">
            <a:extLst>
              <a:ext uri="{FF2B5EF4-FFF2-40B4-BE49-F238E27FC236}">
                <a16:creationId xmlns:a16="http://schemas.microsoft.com/office/drawing/2014/main" id="{8F809DDD-9F38-9C43-B9A3-5B0CD51085B4}"/>
              </a:ext>
            </a:extLst>
          </p:cNvPr>
          <p:cNvCxnSpPr>
            <a:stCxn id="34" idx="3"/>
            <a:endCxn id="35" idx="1"/>
          </p:cNvCxnSpPr>
          <p:nvPr/>
        </p:nvCxnSpPr>
        <p:spPr>
          <a:xfrm>
            <a:off x="5165834" y="2776290"/>
            <a:ext cx="990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20">
            <a:extLst>
              <a:ext uri="{FF2B5EF4-FFF2-40B4-BE49-F238E27FC236}">
                <a16:creationId xmlns:a16="http://schemas.microsoft.com/office/drawing/2014/main" id="{369FE5CD-CD7B-A24E-A1CA-6ABF1E389336}"/>
              </a:ext>
            </a:extLst>
          </p:cNvPr>
          <p:cNvSpPr/>
          <p:nvPr/>
        </p:nvSpPr>
        <p:spPr>
          <a:xfrm>
            <a:off x="6156176" y="327249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0" name="Straight Arrow Connector 21">
            <a:extLst>
              <a:ext uri="{FF2B5EF4-FFF2-40B4-BE49-F238E27FC236}">
                <a16:creationId xmlns:a16="http://schemas.microsoft.com/office/drawing/2014/main" id="{55FFCF68-0B65-534B-953F-1B5D835A2AC4}"/>
              </a:ext>
            </a:extLst>
          </p:cNvPr>
          <p:cNvCxnSpPr>
            <a:endCxn id="39" idx="1"/>
          </p:cNvCxnSpPr>
          <p:nvPr/>
        </p:nvCxnSpPr>
        <p:spPr>
          <a:xfrm>
            <a:off x="5165834" y="2886090"/>
            <a:ext cx="990342" cy="5484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26">
            <a:extLst>
              <a:ext uri="{FF2B5EF4-FFF2-40B4-BE49-F238E27FC236}">
                <a16:creationId xmlns:a16="http://schemas.microsoft.com/office/drawing/2014/main" id="{EC2DEF19-F709-014F-8693-39F59819A95F}"/>
              </a:ext>
            </a:extLst>
          </p:cNvPr>
          <p:cNvSpPr/>
          <p:nvPr/>
        </p:nvSpPr>
        <p:spPr>
          <a:xfrm>
            <a:off x="4063073" y="4211241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Rounded Rectangle 27">
            <a:extLst>
              <a:ext uri="{FF2B5EF4-FFF2-40B4-BE49-F238E27FC236}">
                <a16:creationId xmlns:a16="http://schemas.microsoft.com/office/drawing/2014/main" id="{5AAC58E5-D57C-0B47-9718-B4A45F42A15D}"/>
              </a:ext>
            </a:extLst>
          </p:cNvPr>
          <p:cNvSpPr/>
          <p:nvPr/>
        </p:nvSpPr>
        <p:spPr>
          <a:xfrm>
            <a:off x="6178415" y="4395953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Rounded Rectangle 28">
            <a:extLst>
              <a:ext uri="{FF2B5EF4-FFF2-40B4-BE49-F238E27FC236}">
                <a16:creationId xmlns:a16="http://schemas.microsoft.com/office/drawing/2014/main" id="{65546B76-64D3-E64A-B98D-4D4133955F09}"/>
              </a:ext>
            </a:extLst>
          </p:cNvPr>
          <p:cNvSpPr/>
          <p:nvPr/>
        </p:nvSpPr>
        <p:spPr>
          <a:xfrm>
            <a:off x="1983731" y="4103241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4" name="Straight Arrow Connector 29">
            <a:extLst>
              <a:ext uri="{FF2B5EF4-FFF2-40B4-BE49-F238E27FC236}">
                <a16:creationId xmlns:a16="http://schemas.microsoft.com/office/drawing/2014/main" id="{C4C57EF4-7DD1-AB4B-803C-A573A6F4DFC2}"/>
              </a:ext>
            </a:extLst>
          </p:cNvPr>
          <p:cNvCxnSpPr>
            <a:cxnSpLocks/>
            <a:stCxn id="43" idx="3"/>
            <a:endCxn id="41" idx="1"/>
          </p:cNvCxnSpPr>
          <p:nvPr/>
        </p:nvCxnSpPr>
        <p:spPr>
          <a:xfrm>
            <a:off x="3099731" y="4445241"/>
            <a:ext cx="963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30">
            <a:extLst>
              <a:ext uri="{FF2B5EF4-FFF2-40B4-BE49-F238E27FC236}">
                <a16:creationId xmlns:a16="http://schemas.microsoft.com/office/drawing/2014/main" id="{CFAD4D80-79C0-4047-9DAD-B89AD381E24A}"/>
              </a:ext>
            </a:extLst>
          </p:cNvPr>
          <p:cNvCxnSpPr>
            <a:stCxn id="41" idx="3"/>
            <a:endCxn id="42" idx="1"/>
          </p:cNvCxnSpPr>
          <p:nvPr/>
        </p:nvCxnSpPr>
        <p:spPr>
          <a:xfrm>
            <a:off x="5215073" y="4445241"/>
            <a:ext cx="963342" cy="292712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31">
            <a:extLst>
              <a:ext uri="{FF2B5EF4-FFF2-40B4-BE49-F238E27FC236}">
                <a16:creationId xmlns:a16="http://schemas.microsoft.com/office/drawing/2014/main" id="{4A94FEAE-2C99-9848-9BC9-6C699322F8C8}"/>
              </a:ext>
            </a:extLst>
          </p:cNvPr>
          <p:cNvSpPr/>
          <p:nvPr/>
        </p:nvSpPr>
        <p:spPr>
          <a:xfrm>
            <a:off x="1983731" y="4833141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7" name="Straight Arrow Connector 32">
            <a:extLst>
              <a:ext uri="{FF2B5EF4-FFF2-40B4-BE49-F238E27FC236}">
                <a16:creationId xmlns:a16="http://schemas.microsoft.com/office/drawing/2014/main" id="{01249757-05C8-7046-B271-079A53C714FB}"/>
              </a:ext>
            </a:extLst>
          </p:cNvPr>
          <p:cNvCxnSpPr>
            <a:cxnSpLocks/>
          </p:cNvCxnSpPr>
          <p:nvPr/>
        </p:nvCxnSpPr>
        <p:spPr>
          <a:xfrm flipV="1">
            <a:off x="2871131" y="4558191"/>
            <a:ext cx="1164942" cy="5499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07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9" grpId="0" animBg="1"/>
      <p:bldP spid="41" grpId="0" animBg="1"/>
      <p:bldP spid="42" grpId="0" animBg="1"/>
      <p:bldP spid="43" grpId="0" animBg="1"/>
      <p:bldP spid="4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3A422C-C634-0749-BE7A-39D28130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Pros &amp; Cons of redo-only logging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2183AE-3B9D-6A4A-901F-E76712AE7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 </a:t>
            </a:r>
          </a:p>
          <a:p>
            <a:pPr lvl="1"/>
            <a:r>
              <a:rPr kumimoji="1" lang="en-US" altLang="zh-CN" dirty="0"/>
              <a:t>The commit is extremely efficient: only one file append operations (w/ updated data) </a:t>
            </a:r>
          </a:p>
          <a:p>
            <a:pPr lvl="2"/>
            <a:r>
              <a:rPr kumimoji="1" lang="en-US" altLang="zh-CN" sz="1800" dirty="0"/>
              <a:t>Other methods, e.g., shadow copy copies the entire file</a:t>
            </a:r>
          </a:p>
          <a:p>
            <a:r>
              <a:rPr kumimoji="1" lang="en-US" altLang="zh-CN" dirty="0"/>
              <a:t>Cons </a:t>
            </a:r>
          </a:p>
          <a:p>
            <a:pPr lvl="1"/>
            <a:r>
              <a:rPr kumimoji="1" lang="en-US" altLang="zh-CN" dirty="0"/>
              <a:t>All updates must be buffered in the memory until the transaction commits</a:t>
            </a:r>
          </a:p>
          <a:p>
            <a:pPr lvl="2"/>
            <a:r>
              <a:rPr kumimoji="1" lang="en-US" altLang="zh-CN" sz="1800" dirty="0"/>
              <a:t>What if there is insufficient memory? </a:t>
            </a:r>
          </a:p>
          <a:p>
            <a:pPr lvl="1"/>
            <a:r>
              <a:rPr kumimoji="1" lang="en-US" altLang="zh-CN" dirty="0"/>
              <a:t>The log file is continuously growing while most its updates are already flushed to the disk (unless the machine is rebooted or crashed, and we do the recovery) </a:t>
            </a:r>
          </a:p>
          <a:p>
            <a:pPr lvl="1"/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2EDE9-D5A8-7248-AF10-7B105DB8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13217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3A422C-C634-0749-BE7A-39D28130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Pros &amp; Cons of redo-only logging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2183AE-3B9D-6A4A-901F-E76712AE7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Pros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The commit is extremely efficient: only one file append operations (w/ updated data) </a:t>
            </a:r>
          </a:p>
          <a:p>
            <a:pPr lvl="2"/>
            <a:r>
              <a:rPr kumimoji="1" lang="en-US" altLang="zh-CN" sz="1800" dirty="0">
                <a:solidFill>
                  <a:schemeClr val="bg1">
                    <a:lumMod val="65000"/>
                  </a:schemeClr>
                </a:solidFill>
              </a:rPr>
              <a:t>Other methods, e.g., shadow copy copies the entire file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Cons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All updates must be buffered in the memory until the transaction commits</a:t>
            </a:r>
          </a:p>
          <a:p>
            <a:pPr lvl="2"/>
            <a:r>
              <a:rPr kumimoji="1" lang="en-US" altLang="zh-CN" sz="1800" dirty="0">
                <a:solidFill>
                  <a:schemeClr val="tx1"/>
                </a:solidFill>
              </a:rPr>
              <a:t>What if there is insufficient memory?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The log file is continuously growing while most its updates are already flushed to the disk </a:t>
            </a:r>
          </a:p>
          <a:p>
            <a:pPr lvl="1"/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2EDE9-D5A8-7248-AF10-7B105DB8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25CE37A-B15C-EE3C-9DB2-2973D05E7592}"/>
              </a:ext>
            </a:extLst>
          </p:cNvPr>
          <p:cNvSpPr/>
          <p:nvPr/>
        </p:nvSpPr>
        <p:spPr>
          <a:xfrm>
            <a:off x="395214" y="5177072"/>
            <a:ext cx="8353572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Unlike filesystem journaling, the user can commit a lot of entries in a transaction </a:t>
            </a:r>
          </a:p>
        </p:txBody>
      </p:sp>
    </p:spTree>
    <p:extLst>
      <p:ext uri="{BB962C8B-B14F-4D97-AF65-F5344CB8AC3E}">
        <p14:creationId xmlns:p14="http://schemas.microsoft.com/office/powerpoint/2010/main" val="270692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11B1E5-4DF5-CB7F-A1AC-9C2F8444E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Naïve solution: swapping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386F5F-091F-05BB-CEF4-B24877470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OS swaps memory pages to a small disk file (</a:t>
            </a:r>
            <a:r>
              <a:rPr kumimoji="1" lang="en-US" altLang="zh-CN" dirty="0" err="1"/>
              <a:t>swapfile</a:t>
            </a:r>
            <a:r>
              <a:rPr kumimoji="1" lang="en-US" altLang="zh-CN" dirty="0"/>
              <a:t>) if insufficient DRAM </a:t>
            </a:r>
          </a:p>
          <a:p>
            <a:r>
              <a:rPr kumimoji="1" lang="en-US" altLang="zh-CN" dirty="0"/>
              <a:t>Drawback in our case </a:t>
            </a:r>
          </a:p>
          <a:p>
            <a:pPr lvl="1"/>
            <a:r>
              <a:rPr kumimoji="1" lang="en-US" altLang="zh-CN" dirty="0"/>
              <a:t>Storage usage: in the worst case, the data will be duplicated (e.g., if the TX touches all the data) </a:t>
            </a:r>
          </a:p>
          <a:p>
            <a:pPr lvl="1"/>
            <a:r>
              <a:rPr kumimoji="1" lang="en-US" altLang="zh-CN" dirty="0"/>
              <a:t>Hard to analyze the performance: the swap is done by the OS, so the application is unable to control &amp; model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CFBB37-22E0-A602-7199-F7C0F3567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2351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74036E-AE0C-674E-9D8C-3D7EAC576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solution of undo-only logging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AC497F-3E38-AB42-9974-99988A9CF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368152"/>
          </a:xfrm>
        </p:spPr>
        <p:txBody>
          <a:bodyPr/>
          <a:lstStyle/>
          <a:p>
            <a:r>
              <a:rPr kumimoji="1" lang="en-US" altLang="zh-CN" dirty="0"/>
              <a:t>We allow the transaction directly writing uncommitted values to the disk </a:t>
            </a:r>
          </a:p>
          <a:p>
            <a:pPr lvl="1"/>
            <a:r>
              <a:rPr kumimoji="1" lang="en-US" altLang="zh-CN" dirty="0"/>
              <a:t>Before the commit point to free-up memory space &amp; utilize disk I/O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A0FA93-3304-4D4A-A776-4E4854BFF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E37486-FDCA-0946-9FEE-4EB620DDFEE5}"/>
              </a:ext>
            </a:extLst>
          </p:cNvPr>
          <p:cNvSpPr txBox="1">
            <a:spLocks/>
          </p:cNvSpPr>
          <p:nvPr/>
        </p:nvSpPr>
        <p:spPr>
          <a:xfrm>
            <a:off x="763234" y="2128361"/>
            <a:ext cx="7308812" cy="18812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7D5B035A-A772-5A4B-9CA2-84B98766F3CB}"/>
              </a:ext>
            </a:extLst>
          </p:cNvPr>
          <p:cNvSpPr txBox="1">
            <a:spLocks/>
          </p:cNvSpPr>
          <p:nvPr/>
        </p:nvSpPr>
        <p:spPr>
          <a:xfrm>
            <a:off x="302840" y="4353938"/>
            <a:ext cx="82296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Problem</a:t>
            </a:r>
          </a:p>
          <a:p>
            <a:pPr lvl="1"/>
            <a:r>
              <a:rPr kumimoji="1" lang="en-US" altLang="zh-CN" dirty="0"/>
              <a:t>How to prevent a partial updates from uncommitted transactions? </a:t>
            </a:r>
            <a:endParaRPr kumimoji="1" lang="zh-CN" alt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ED28BFF-921C-9F46-942B-CAB34A779D92}"/>
              </a:ext>
            </a:extLst>
          </p:cNvPr>
          <p:cNvSpPr/>
          <p:nvPr/>
        </p:nvSpPr>
        <p:spPr>
          <a:xfrm>
            <a:off x="827584" y="5200724"/>
            <a:ext cx="6433441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Idea: use log to </a:t>
            </a:r>
            <a:r>
              <a:rPr lang="en-US" altLang="zh-CN" b="1" dirty="0">
                <a:solidFill>
                  <a:srgbClr val="C00000"/>
                </a:solidFill>
              </a:rPr>
              <a:t>undo</a:t>
            </a:r>
            <a:r>
              <a:rPr lang="en-US" altLang="zh-CN" dirty="0"/>
              <a:t> updates of uncommitted transactions!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76B7AAC-B023-57CC-A3D5-E9E3EF0EAE18}"/>
              </a:ext>
            </a:extLst>
          </p:cNvPr>
          <p:cNvSpPr/>
          <p:nvPr/>
        </p:nvSpPr>
        <p:spPr>
          <a:xfrm>
            <a:off x="1071954" y="2940930"/>
            <a:ext cx="4176464" cy="935484"/>
          </a:xfrm>
          <a:prstGeom prst="rect">
            <a:avLst/>
          </a:prstGeom>
          <a:noFill/>
          <a:ln w="2857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46345F6-81F2-6E9F-FAAB-F90AC57975B4}"/>
              </a:ext>
            </a:extLst>
          </p:cNvPr>
          <p:cNvSpPr txBox="1"/>
          <p:nvPr/>
        </p:nvSpPr>
        <p:spPr>
          <a:xfrm>
            <a:off x="5381988" y="3021080"/>
            <a:ext cx="375807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The OS will flush the page back if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out of the memory 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9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AEB80D-A9D5-FD44-8703-4FBDC45F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 w/ undo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79AD1E-446C-2740-A162-43CFE1900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Before updates, write an undo log record to the log file </a:t>
            </a:r>
          </a:p>
          <a:p>
            <a:pPr lvl="1"/>
            <a:r>
              <a:rPr kumimoji="1" lang="en-US" altLang="zh-CN" dirty="0"/>
              <a:t>Should contain sufficient information to undo uncommitted transactions</a:t>
            </a:r>
          </a:p>
          <a:p>
            <a:pPr lvl="1"/>
            <a:r>
              <a:rPr kumimoji="1" lang="en-US" altLang="zh-CN" dirty="0"/>
              <a:t>E.g., old values 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Question: </a:t>
            </a:r>
            <a:r>
              <a:rPr lang="en" altLang="zh-CN" b="1" i="0" u="none" strike="noStrike" dirty="0">
                <a:solidFill>
                  <a:srgbClr val="000000"/>
                </a:solidFill>
                <a:effectLst/>
              </a:rPr>
              <a:t>Do we need a redo record?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EEE792-D8EC-514A-8C85-81056100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77B32DD-91C0-B747-9C89-8000FCA8E7A3}"/>
              </a:ext>
            </a:extLst>
          </p:cNvPr>
          <p:cNvSpPr txBox="1">
            <a:spLocks/>
          </p:cNvSpPr>
          <p:nvPr/>
        </p:nvSpPr>
        <p:spPr>
          <a:xfrm>
            <a:off x="763234" y="2497460"/>
            <a:ext cx="7308812" cy="18812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altLang="zh-CN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</a:t>
            </a:r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9D13277A-E86B-B54A-AB12-8F93E9977A23}"/>
              </a:ext>
            </a:extLst>
          </p:cNvPr>
          <p:cNvSpPr/>
          <p:nvPr/>
        </p:nvSpPr>
        <p:spPr>
          <a:xfrm>
            <a:off x="5076056" y="3438093"/>
            <a:ext cx="360040" cy="873155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8F4D4EA-9ACB-F44D-8F75-D49B1E11EAAA}"/>
              </a:ext>
            </a:extLst>
          </p:cNvPr>
          <p:cNvSpPr txBox="1"/>
          <p:nvPr/>
        </p:nvSpPr>
        <p:spPr>
          <a:xfrm>
            <a:off x="5364552" y="3551504"/>
            <a:ext cx="377944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dirty="0"/>
              <a:t>Action (file name, offset, </a:t>
            </a:r>
            <a:r>
              <a:rPr kumimoji="1" lang="en" altLang="zh-CN" b="1" dirty="0">
                <a:solidFill>
                  <a:srgbClr val="C00000"/>
                </a:solidFill>
              </a:rPr>
              <a:t>old value</a:t>
            </a:r>
            <a:r>
              <a:rPr kumimoji="1" lang="en" altLang="zh-CN" dirty="0"/>
              <a:t>)</a:t>
            </a:r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C5187C4F-53F6-8D46-8FCE-36543B755CE3}"/>
              </a:ext>
            </a:extLst>
          </p:cNvPr>
          <p:cNvSpPr/>
          <p:nvPr/>
        </p:nvSpPr>
        <p:spPr>
          <a:xfrm>
            <a:off x="4182406" y="3721328"/>
            <a:ext cx="779187" cy="144284"/>
          </a:xfrm>
          <a:custGeom>
            <a:avLst/>
            <a:gdLst>
              <a:gd name="connsiteX0" fmla="*/ 0 w 734291"/>
              <a:gd name="connsiteY0" fmla="*/ 19593 h 118114"/>
              <a:gd name="connsiteX1" fmla="*/ 304800 w 734291"/>
              <a:gd name="connsiteY1" fmla="*/ 5739 h 118114"/>
              <a:gd name="connsiteX2" fmla="*/ 498764 w 734291"/>
              <a:gd name="connsiteY2" fmla="*/ 102721 h 118114"/>
              <a:gd name="connsiteX3" fmla="*/ 734291 w 734291"/>
              <a:gd name="connsiteY3" fmla="*/ 116575 h 11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291" h="118114">
                <a:moveTo>
                  <a:pt x="0" y="19593"/>
                </a:moveTo>
                <a:cubicBezTo>
                  <a:pt x="110836" y="5738"/>
                  <a:pt x="221673" y="-8116"/>
                  <a:pt x="304800" y="5739"/>
                </a:cubicBezTo>
                <a:cubicBezTo>
                  <a:pt x="387927" y="19594"/>
                  <a:pt x="427182" y="84248"/>
                  <a:pt x="498764" y="102721"/>
                </a:cubicBezTo>
                <a:cubicBezTo>
                  <a:pt x="570346" y="121194"/>
                  <a:pt x="652318" y="118884"/>
                  <a:pt x="734291" y="11657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9850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AEB80D-A9D5-FD44-8703-4FBDC45F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 w/ undo-redo logging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79AD1E-446C-2740-A162-43CFE1900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538320" cy="4471925"/>
          </a:xfrm>
        </p:spPr>
        <p:txBody>
          <a:bodyPr/>
          <a:lstStyle/>
          <a:p>
            <a:r>
              <a:rPr kumimoji="1" lang="en-US" altLang="zh-CN" dirty="0"/>
              <a:t>Question: do we need the redo entry?</a:t>
            </a:r>
          </a:p>
          <a:p>
            <a:pPr lvl="1"/>
            <a:r>
              <a:rPr kumimoji="1" lang="en-US" altLang="zh-CN" dirty="0"/>
              <a:t>Depends on whether we wait for records[a] to be written to the disk (e.g., sync)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Typically, yes: </a:t>
            </a:r>
            <a:r>
              <a:rPr kumimoji="1" lang="en-US" altLang="zh-CN" dirty="0"/>
              <a:t>piggybacking the redo is efficient, and we can omit adding redo to the commit log </a:t>
            </a:r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EEE792-D8EC-514A-8C85-81056100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77B32DD-91C0-B747-9C89-8000FCA8E7A3}"/>
              </a:ext>
            </a:extLst>
          </p:cNvPr>
          <p:cNvSpPr txBox="1">
            <a:spLocks/>
          </p:cNvSpPr>
          <p:nvPr/>
        </p:nvSpPr>
        <p:spPr>
          <a:xfrm>
            <a:off x="763234" y="2785492"/>
            <a:ext cx="7308812" cy="23762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transfer(bank, a, b, amt,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</a:t>
            </a:r>
            <a:r>
              <a:rPr lang="en-US" b="0" dirty="0">
                <a:latin typeface="Consolas" panose="020B0609020204030204" pitchFamily="49" charset="0"/>
                <a:cs typeface="+mn-ea"/>
                <a:sym typeface="+mn-lt"/>
              </a:rPr>
              <a:t>): // amt=10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 = </a:t>
            </a:r>
            <a:r>
              <a:rPr lang="en-US" b="0" dirty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mmap</a:t>
            </a: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(bank, ...)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records[a] = records[a] –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dirty="0" err="1"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altLang="zh-CN" b="0" dirty="0">
                <a:latin typeface="Consolas" panose="020B0609020204030204" pitchFamily="49" charset="0"/>
                <a:cs typeface="+mn-ea"/>
                <a:sym typeface="+mn-lt"/>
              </a:rPr>
              <a:t>(...).sync() </a:t>
            </a:r>
            <a:endParaRPr lang="en-US" altLang="zh-CN" b="0" dirty="0">
              <a:solidFill>
                <a:schemeClr val="tx1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records[b] = records[b]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log.append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("TX {id} commit”).sync()</a:t>
            </a:r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83DDB1D1-EB59-A345-A712-9CBAA605118E}"/>
              </a:ext>
            </a:extLst>
          </p:cNvPr>
          <p:cNvSpPr/>
          <p:nvPr/>
        </p:nvSpPr>
        <p:spPr>
          <a:xfrm>
            <a:off x="5076056" y="3729322"/>
            <a:ext cx="360040" cy="873155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02C4762-8067-C749-ABF9-90F84D721BA0}"/>
              </a:ext>
            </a:extLst>
          </p:cNvPr>
          <p:cNvSpPr txBox="1"/>
          <p:nvPr/>
        </p:nvSpPr>
        <p:spPr>
          <a:xfrm>
            <a:off x="5364552" y="3842733"/>
            <a:ext cx="301621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dirty="0"/>
              <a:t>Action (file name, offset, </a:t>
            </a:r>
            <a:r>
              <a:rPr kumimoji="1" lang="en" altLang="zh-CN" b="1" dirty="0">
                <a:solidFill>
                  <a:srgbClr val="C00000"/>
                </a:solidFill>
              </a:rPr>
              <a:t>old &amp; new values</a:t>
            </a:r>
            <a:r>
              <a:rPr kumimoji="1" lang="en" altLang="zh-CN" dirty="0"/>
              <a:t>)</a:t>
            </a:r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3A25ADCE-99E5-4A41-BA9E-9808D3F42571}"/>
              </a:ext>
            </a:extLst>
          </p:cNvPr>
          <p:cNvSpPr/>
          <p:nvPr/>
        </p:nvSpPr>
        <p:spPr>
          <a:xfrm>
            <a:off x="4182406" y="4012557"/>
            <a:ext cx="779187" cy="144284"/>
          </a:xfrm>
          <a:custGeom>
            <a:avLst/>
            <a:gdLst>
              <a:gd name="connsiteX0" fmla="*/ 0 w 734291"/>
              <a:gd name="connsiteY0" fmla="*/ 19593 h 118114"/>
              <a:gd name="connsiteX1" fmla="*/ 304800 w 734291"/>
              <a:gd name="connsiteY1" fmla="*/ 5739 h 118114"/>
              <a:gd name="connsiteX2" fmla="*/ 498764 w 734291"/>
              <a:gd name="connsiteY2" fmla="*/ 102721 h 118114"/>
              <a:gd name="connsiteX3" fmla="*/ 734291 w 734291"/>
              <a:gd name="connsiteY3" fmla="*/ 116575 h 11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291" h="118114">
                <a:moveTo>
                  <a:pt x="0" y="19593"/>
                </a:moveTo>
                <a:cubicBezTo>
                  <a:pt x="110836" y="5738"/>
                  <a:pt x="221673" y="-8116"/>
                  <a:pt x="304800" y="5739"/>
                </a:cubicBezTo>
                <a:cubicBezTo>
                  <a:pt x="387927" y="19594"/>
                  <a:pt x="427182" y="84248"/>
                  <a:pt x="498764" y="102721"/>
                </a:cubicBezTo>
                <a:cubicBezTo>
                  <a:pt x="570346" y="121194"/>
                  <a:pt x="652318" y="118884"/>
                  <a:pt x="734291" y="11657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78150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996211-834E-184E-B4DD-0BF1169C6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 entry vs. log record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7F7596-D897-044B-916D-3E37FE910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400" y="1130400"/>
            <a:ext cx="8734096" cy="309633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Redo-only logging appends </a:t>
            </a:r>
            <a:r>
              <a:rPr kumimoji="1" lang="en-US" altLang="zh-CN" dirty="0">
                <a:solidFill>
                  <a:srgbClr val="C00000"/>
                </a:solidFill>
              </a:rPr>
              <a:t>log entry </a:t>
            </a:r>
            <a:r>
              <a:rPr kumimoji="1" lang="en-US" altLang="zh-CN" dirty="0"/>
              <a:t>to the log file </a:t>
            </a:r>
          </a:p>
          <a:p>
            <a:pPr lvl="1"/>
            <a:r>
              <a:rPr kumimoji="1" lang="en-US" altLang="zh-CN" dirty="0"/>
              <a:t>Containing all the updates of the transaction </a:t>
            </a:r>
          </a:p>
          <a:p>
            <a:r>
              <a:rPr kumimoji="1" lang="en-US" altLang="zh-CN" dirty="0"/>
              <a:t>Und—redo logging appends </a:t>
            </a:r>
            <a:r>
              <a:rPr kumimoji="1" lang="en-US" altLang="zh-CN" dirty="0">
                <a:solidFill>
                  <a:srgbClr val="C00000"/>
                </a:solidFill>
              </a:rPr>
              <a:t>log records </a:t>
            </a:r>
            <a:r>
              <a:rPr kumimoji="1" lang="en-US" altLang="zh-CN" dirty="0"/>
              <a:t>to the log file </a:t>
            </a:r>
          </a:p>
          <a:p>
            <a:pPr lvl="1"/>
            <a:r>
              <a:rPr kumimoji="1" lang="en-US" altLang="zh-CN" dirty="0"/>
              <a:t>Containing the updates of a single operation </a:t>
            </a:r>
          </a:p>
          <a:p>
            <a:pPr lvl="1"/>
            <a:r>
              <a:rPr kumimoji="1" lang="en-US" altLang="zh-CN" dirty="0"/>
              <a:t>Log records from different transaction (TX)  may possibly interleave </a:t>
            </a:r>
          </a:p>
          <a:p>
            <a:pPr lvl="2"/>
            <a:r>
              <a:rPr kumimoji="1" lang="en-US" altLang="zh-CN" sz="1800" dirty="0"/>
              <a:t>E.g., the OS schedules the transaction out </a:t>
            </a:r>
          </a:p>
          <a:p>
            <a:pPr lvl="2"/>
            <a:r>
              <a:rPr kumimoji="1" lang="en-US" altLang="zh-CN" sz="1800" dirty="0"/>
              <a:t>Therefore, we further need pointer to trace operations from the same TX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A32A77-53C9-D94D-8846-CF20C01DE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791FEFF-1C97-0A4D-919A-50BD9F311675}"/>
              </a:ext>
            </a:extLst>
          </p:cNvPr>
          <p:cNvGrpSpPr/>
          <p:nvPr/>
        </p:nvGrpSpPr>
        <p:grpSpPr>
          <a:xfrm>
            <a:off x="633509" y="4638512"/>
            <a:ext cx="4882658" cy="810585"/>
            <a:chOff x="1550246" y="4690134"/>
            <a:chExt cx="4882658" cy="810585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F407FD9-7784-6D47-A170-685E46B08AEB}"/>
                </a:ext>
              </a:extLst>
            </p:cNvPr>
            <p:cNvGrpSpPr/>
            <p:nvPr/>
          </p:nvGrpSpPr>
          <p:grpSpPr>
            <a:xfrm>
              <a:off x="1550246" y="4690134"/>
              <a:ext cx="4882658" cy="810585"/>
              <a:chOff x="6289529" y="284252"/>
              <a:chExt cx="4882658" cy="810585"/>
            </a:xfrm>
          </p:grpSpPr>
          <p:sp>
            <p:nvSpPr>
              <p:cNvPr id="6" name="Rounded Rectangle 4">
                <a:extLst>
                  <a:ext uri="{FF2B5EF4-FFF2-40B4-BE49-F238E27FC236}">
                    <a16:creationId xmlns:a16="http://schemas.microsoft.com/office/drawing/2014/main" id="{F92BECFF-4A4B-3F4B-8B6A-32DDB3B2F005}"/>
                  </a:ext>
                </a:extLst>
              </p:cNvPr>
              <p:cNvSpPr/>
              <p:nvPr/>
            </p:nvSpPr>
            <p:spPr>
              <a:xfrm>
                <a:off x="6289529" y="284252"/>
                <a:ext cx="540000" cy="360000"/>
              </a:xfrm>
              <a:prstGeom prst="roundRect">
                <a:avLst/>
              </a:prstGeom>
              <a:solidFill>
                <a:srgbClr val="D5FFD5"/>
              </a:solidFill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36000" rtlCol="0" anchor="ctr"/>
              <a:lstStyle/>
              <a:p>
                <a:pPr algn="ctr"/>
                <a:endParaRPr lang="zh-CN" altLang="en-US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9681D132-FC79-8A41-BA97-2F6EAE6CA6AE}"/>
                  </a:ext>
                </a:extLst>
              </p:cNvPr>
              <p:cNvSpPr/>
              <p:nvPr/>
            </p:nvSpPr>
            <p:spPr>
              <a:xfrm>
                <a:off x="6822929" y="284252"/>
                <a:ext cx="540000" cy="360000"/>
              </a:xfrm>
              <a:prstGeom prst="round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36000" rtlCol="0" anchor="ctr"/>
              <a:lstStyle/>
              <a:p>
                <a:pPr algn="ctr"/>
                <a:endParaRPr lang="zh-CN" altLang="en-US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F920EA2-F440-2949-B80D-4AB3909856B4}"/>
                  </a:ext>
                </a:extLst>
              </p:cNvPr>
              <p:cNvSpPr txBox="1"/>
              <p:nvPr/>
            </p:nvSpPr>
            <p:spPr>
              <a:xfrm>
                <a:off x="6510133" y="725505"/>
                <a:ext cx="46620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>
                    <a:solidFill>
                      <a:schemeClr val="tx1"/>
                    </a:solidFill>
                  </a:rPr>
                  <a:t>Log file </a:t>
                </a:r>
                <a:endParaRPr lang="zh-CN" altLang="en-US" dirty="0"/>
              </a:p>
            </p:txBody>
          </p:sp>
          <p:cxnSp>
            <p:nvCxnSpPr>
              <p:cNvPr id="11" name="Straight Arrow Connector 60">
                <a:extLst>
                  <a:ext uri="{FF2B5EF4-FFF2-40B4-BE49-F238E27FC236}">
                    <a16:creationId xmlns:a16="http://schemas.microsoft.com/office/drawing/2014/main" id="{63C37973-936D-9548-A243-48DC139C5000}"/>
                  </a:ext>
                </a:extLst>
              </p:cNvPr>
              <p:cNvCxnSpPr/>
              <p:nvPr/>
            </p:nvCxnSpPr>
            <p:spPr>
              <a:xfrm flipH="1">
                <a:off x="8355419" y="561808"/>
                <a:ext cx="609600" cy="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AE8D7044-5D93-6C44-9F32-24192B373E72}"/>
                  </a:ext>
                </a:extLst>
              </p:cNvPr>
              <p:cNvSpPr/>
              <p:nvPr/>
            </p:nvSpPr>
            <p:spPr>
              <a:xfrm>
                <a:off x="8050819" y="578612"/>
                <a:ext cx="10150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Append</a:t>
                </a:r>
                <a:endPara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endParaRPr>
              </a:p>
            </p:txBody>
          </p:sp>
        </p:grp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08DDC9C8-8CE9-E444-8A85-6F08AC21DBBC}"/>
                </a:ext>
              </a:extLst>
            </p:cNvPr>
            <p:cNvSpPr/>
            <p:nvPr/>
          </p:nvSpPr>
          <p:spPr>
            <a:xfrm>
              <a:off x="2647376" y="4690134"/>
              <a:ext cx="540000" cy="360000"/>
            </a:xfrm>
            <a:prstGeom prst="round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6000" rtlCol="0" anchor="ctr"/>
            <a:lstStyle/>
            <a:p>
              <a:pPr algn="ctr"/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F7CB8FD4-0D81-4345-B143-EAA997D15084}"/>
              </a:ext>
            </a:extLst>
          </p:cNvPr>
          <p:cNvSpPr txBox="1"/>
          <p:nvPr/>
        </p:nvSpPr>
        <p:spPr>
          <a:xfrm>
            <a:off x="546493" y="4211149"/>
            <a:ext cx="1043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Entry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8EC1C5D-98EC-EB49-BB23-D674DBAA6A96}"/>
              </a:ext>
            </a:extLst>
          </p:cNvPr>
          <p:cNvSpPr/>
          <p:nvPr/>
        </p:nvSpPr>
        <p:spPr>
          <a:xfrm>
            <a:off x="4652289" y="3856822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 dirty="0"/>
              <a:t>Record</a:t>
            </a:r>
            <a:endParaRPr lang="zh-CN" altLang="en-US" dirty="0"/>
          </a:p>
        </p:txBody>
      </p:sp>
      <p:sp>
        <p:nvSpPr>
          <p:cNvPr id="26" name="任意形状 25">
            <a:extLst>
              <a:ext uri="{FF2B5EF4-FFF2-40B4-BE49-F238E27FC236}">
                <a16:creationId xmlns:a16="http://schemas.microsoft.com/office/drawing/2014/main" id="{C77B5EFF-B10A-704D-BE8B-6A7A2119EB09}"/>
              </a:ext>
            </a:extLst>
          </p:cNvPr>
          <p:cNvSpPr/>
          <p:nvPr/>
        </p:nvSpPr>
        <p:spPr>
          <a:xfrm>
            <a:off x="5264442" y="4123134"/>
            <a:ext cx="39756" cy="450574"/>
          </a:xfrm>
          <a:custGeom>
            <a:avLst/>
            <a:gdLst>
              <a:gd name="connsiteX0" fmla="*/ 0 w 39756"/>
              <a:gd name="connsiteY0" fmla="*/ 0 h 450574"/>
              <a:gd name="connsiteX1" fmla="*/ 26504 w 39756"/>
              <a:gd name="connsiteY1" fmla="*/ 225287 h 450574"/>
              <a:gd name="connsiteX2" fmla="*/ 39756 w 39756"/>
              <a:gd name="connsiteY2" fmla="*/ 450574 h 45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" h="450574">
                <a:moveTo>
                  <a:pt x="0" y="0"/>
                </a:moveTo>
                <a:cubicBezTo>
                  <a:pt x="9939" y="75095"/>
                  <a:pt x="19878" y="150191"/>
                  <a:pt x="26504" y="225287"/>
                </a:cubicBezTo>
                <a:cubicBezTo>
                  <a:pt x="33130" y="300383"/>
                  <a:pt x="36443" y="375478"/>
                  <a:pt x="39756" y="45057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7B0E0360-CF76-C848-810F-25D22501470F}"/>
              </a:ext>
            </a:extLst>
          </p:cNvPr>
          <p:cNvSpPr/>
          <p:nvPr/>
        </p:nvSpPr>
        <p:spPr>
          <a:xfrm>
            <a:off x="4576519" y="4652668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ounded Rectangle 6">
            <a:extLst>
              <a:ext uri="{FF2B5EF4-FFF2-40B4-BE49-F238E27FC236}">
                <a16:creationId xmlns:a16="http://schemas.microsoft.com/office/drawing/2014/main" id="{A6CCDD0D-C0FD-5346-A694-39AB5ADB1E3E}"/>
              </a:ext>
            </a:extLst>
          </p:cNvPr>
          <p:cNvSpPr/>
          <p:nvPr/>
        </p:nvSpPr>
        <p:spPr>
          <a:xfrm>
            <a:off x="5109919" y="4652668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ounded Rectangle 7">
            <a:extLst>
              <a:ext uri="{FF2B5EF4-FFF2-40B4-BE49-F238E27FC236}">
                <a16:creationId xmlns:a16="http://schemas.microsoft.com/office/drawing/2014/main" id="{4A6B515D-8DE6-5241-843A-09410C716D45}"/>
              </a:ext>
            </a:extLst>
          </p:cNvPr>
          <p:cNvSpPr/>
          <p:nvPr/>
        </p:nvSpPr>
        <p:spPr>
          <a:xfrm>
            <a:off x="5643319" y="4652668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8">
            <a:extLst>
              <a:ext uri="{FF2B5EF4-FFF2-40B4-BE49-F238E27FC236}">
                <a16:creationId xmlns:a16="http://schemas.microsoft.com/office/drawing/2014/main" id="{8A353C70-9C7A-5C48-91C6-810A1CC765BC}"/>
              </a:ext>
            </a:extLst>
          </p:cNvPr>
          <p:cNvSpPr/>
          <p:nvPr/>
        </p:nvSpPr>
        <p:spPr>
          <a:xfrm>
            <a:off x="6176719" y="4652668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ounded Rectangle 12">
            <a:extLst>
              <a:ext uri="{FF2B5EF4-FFF2-40B4-BE49-F238E27FC236}">
                <a16:creationId xmlns:a16="http://schemas.microsoft.com/office/drawing/2014/main" id="{2891A450-8D0C-4343-9579-E7594FC7D63C}"/>
              </a:ext>
            </a:extLst>
          </p:cNvPr>
          <p:cNvSpPr/>
          <p:nvPr/>
        </p:nvSpPr>
        <p:spPr>
          <a:xfrm>
            <a:off x="6693626" y="4652668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CCEEE9F1-A75C-BE48-B928-53EA8B679FA9}"/>
              </a:ext>
            </a:extLst>
          </p:cNvPr>
          <p:cNvCxnSpPr>
            <a:stCxn id="27" idx="0"/>
          </p:cNvCxnSpPr>
          <p:nvPr/>
        </p:nvCxnSpPr>
        <p:spPr>
          <a:xfrm rot="16200000" flipH="1">
            <a:off x="5289919" y="4209268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43">
            <a:extLst>
              <a:ext uri="{FF2B5EF4-FFF2-40B4-BE49-F238E27FC236}">
                <a16:creationId xmlns:a16="http://schemas.microsoft.com/office/drawing/2014/main" id="{D7D8D5AD-A202-9C44-8EBE-8EF739F0F4BB}"/>
              </a:ext>
            </a:extLst>
          </p:cNvPr>
          <p:cNvCxnSpPr>
            <a:stCxn id="29" idx="2"/>
          </p:cNvCxnSpPr>
          <p:nvPr/>
        </p:nvCxnSpPr>
        <p:spPr>
          <a:xfrm rot="5400000" flipH="1" flipV="1">
            <a:off x="5826494" y="4386093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60">
            <a:extLst>
              <a:ext uri="{FF2B5EF4-FFF2-40B4-BE49-F238E27FC236}">
                <a16:creationId xmlns:a16="http://schemas.microsoft.com/office/drawing/2014/main" id="{B5F9EFF9-9808-AC45-8781-8E45283B7238}"/>
              </a:ext>
            </a:extLst>
          </p:cNvPr>
          <p:cNvCxnSpPr>
            <a:endCxn id="32" idx="3"/>
          </p:cNvCxnSpPr>
          <p:nvPr/>
        </p:nvCxnSpPr>
        <p:spPr>
          <a:xfrm flipH="1">
            <a:off x="7233626" y="4832668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63">
            <a:extLst>
              <a:ext uri="{FF2B5EF4-FFF2-40B4-BE49-F238E27FC236}">
                <a16:creationId xmlns:a16="http://schemas.microsoft.com/office/drawing/2014/main" id="{AE7E96FE-282E-5A4D-8C8A-35261828FD25}"/>
              </a:ext>
            </a:extLst>
          </p:cNvPr>
          <p:cNvSpPr/>
          <p:nvPr/>
        </p:nvSpPr>
        <p:spPr>
          <a:xfrm>
            <a:off x="6947792" y="5012668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Append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98DC123-B563-3542-969E-6A63553D6A79}"/>
              </a:ext>
            </a:extLst>
          </p:cNvPr>
          <p:cNvSpPr txBox="1"/>
          <p:nvPr/>
        </p:nvSpPr>
        <p:spPr>
          <a:xfrm>
            <a:off x="4950506" y="5075023"/>
            <a:ext cx="46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Log file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51260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7DC261-82DF-3F41-B8CC-65B8A5117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log record in undo-do logging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5A44E1-20B6-6240-94BD-2B5B53FC7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400" y="1130400"/>
            <a:ext cx="8229600" cy="2807692"/>
          </a:xfrm>
        </p:spPr>
        <p:txBody>
          <a:bodyPr/>
          <a:lstStyle/>
          <a:p>
            <a:r>
              <a:rPr kumimoji="1" lang="en" altLang="zh-CN" dirty="0"/>
              <a:t>Each log record consists of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Transaction ID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Operation ID</a:t>
            </a:r>
          </a:p>
          <a:p>
            <a:pPr marL="417150" lvl="1" indent="-342900"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Pointer to previous record in this transaction</a:t>
            </a:r>
            <a:endParaRPr kumimoji="1" lang="en" altLang="zh-CN" dirty="0"/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Value (file name, offset, old &amp; new value)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…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D86F3B-B9A6-8F4C-8887-4E4DE5549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cxnSp>
        <p:nvCxnSpPr>
          <p:cNvPr id="17" name="Straight Connector 22">
            <a:extLst>
              <a:ext uri="{FF2B5EF4-FFF2-40B4-BE49-F238E27FC236}">
                <a16:creationId xmlns:a16="http://schemas.microsoft.com/office/drawing/2014/main" id="{0C7023D2-7DD2-9C4A-8A8B-824559F091B8}"/>
              </a:ext>
            </a:extLst>
          </p:cNvPr>
          <p:cNvCxnSpPr/>
          <p:nvPr/>
        </p:nvCxnSpPr>
        <p:spPr>
          <a:xfrm>
            <a:off x="457200" y="3721596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27">
            <a:extLst>
              <a:ext uri="{FF2B5EF4-FFF2-40B4-BE49-F238E27FC236}">
                <a16:creationId xmlns:a16="http://schemas.microsoft.com/office/drawing/2014/main" id="{6A32B99E-C2F1-FD4E-8C39-F1E6919D77F7}"/>
              </a:ext>
            </a:extLst>
          </p:cNvPr>
          <p:cNvSpPr/>
          <p:nvPr/>
        </p:nvSpPr>
        <p:spPr>
          <a:xfrm>
            <a:off x="1801165" y="4435019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28">
            <a:extLst>
              <a:ext uri="{FF2B5EF4-FFF2-40B4-BE49-F238E27FC236}">
                <a16:creationId xmlns:a16="http://schemas.microsoft.com/office/drawing/2014/main" id="{51A7AE1A-D140-C442-969F-C3BAA2A41185}"/>
              </a:ext>
            </a:extLst>
          </p:cNvPr>
          <p:cNvSpPr/>
          <p:nvPr/>
        </p:nvSpPr>
        <p:spPr>
          <a:xfrm>
            <a:off x="1027526" y="4197489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0" name="Rounded Rectangle 29">
            <a:extLst>
              <a:ext uri="{FF2B5EF4-FFF2-40B4-BE49-F238E27FC236}">
                <a16:creationId xmlns:a16="http://schemas.microsoft.com/office/drawing/2014/main" id="{DFB4D3AF-BF05-7845-BEB7-49E75CCF92B4}"/>
              </a:ext>
            </a:extLst>
          </p:cNvPr>
          <p:cNvSpPr/>
          <p:nvPr/>
        </p:nvSpPr>
        <p:spPr>
          <a:xfrm>
            <a:off x="23345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30">
            <a:extLst>
              <a:ext uri="{FF2B5EF4-FFF2-40B4-BE49-F238E27FC236}">
                <a16:creationId xmlns:a16="http://schemas.microsoft.com/office/drawing/2014/main" id="{E5CE18FE-EF82-1047-8AA6-4D2CC16D649B}"/>
              </a:ext>
            </a:extLst>
          </p:cNvPr>
          <p:cNvSpPr/>
          <p:nvPr/>
        </p:nvSpPr>
        <p:spPr>
          <a:xfrm>
            <a:off x="2867965" y="4435019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Rounded Rectangle 31">
            <a:extLst>
              <a:ext uri="{FF2B5EF4-FFF2-40B4-BE49-F238E27FC236}">
                <a16:creationId xmlns:a16="http://schemas.microsoft.com/office/drawing/2014/main" id="{3EA68017-0FB8-3A45-8DCC-D6040FDA3E22}"/>
              </a:ext>
            </a:extLst>
          </p:cNvPr>
          <p:cNvSpPr/>
          <p:nvPr/>
        </p:nvSpPr>
        <p:spPr>
          <a:xfrm>
            <a:off x="34013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ounded Rectangle 32">
            <a:extLst>
              <a:ext uri="{FF2B5EF4-FFF2-40B4-BE49-F238E27FC236}">
                <a16:creationId xmlns:a16="http://schemas.microsoft.com/office/drawing/2014/main" id="{9C9F082E-F8AE-2344-B1C0-ECBD1F50D7DB}"/>
              </a:ext>
            </a:extLst>
          </p:cNvPr>
          <p:cNvSpPr/>
          <p:nvPr/>
        </p:nvSpPr>
        <p:spPr>
          <a:xfrm>
            <a:off x="39347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4" name="Curved Connector 33">
            <a:extLst>
              <a:ext uri="{FF2B5EF4-FFF2-40B4-BE49-F238E27FC236}">
                <a16:creationId xmlns:a16="http://schemas.microsoft.com/office/drawing/2014/main" id="{A169D6DF-AC23-A945-B14B-73911E477194}"/>
              </a:ext>
            </a:extLst>
          </p:cNvPr>
          <p:cNvCxnSpPr>
            <a:stCxn id="22" idx="0"/>
          </p:cNvCxnSpPr>
          <p:nvPr/>
        </p:nvCxnSpPr>
        <p:spPr>
          <a:xfrm rot="16200000" flipH="1">
            <a:off x="3851240" y="4255144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34">
            <a:extLst>
              <a:ext uri="{FF2B5EF4-FFF2-40B4-BE49-F238E27FC236}">
                <a16:creationId xmlns:a16="http://schemas.microsoft.com/office/drawing/2014/main" id="{D9E41626-E715-A940-B589-85C5CE7D033D}"/>
              </a:ext>
            </a:extLst>
          </p:cNvPr>
          <p:cNvCxnSpPr>
            <a:stCxn id="18" idx="0"/>
          </p:cNvCxnSpPr>
          <p:nvPr/>
        </p:nvCxnSpPr>
        <p:spPr>
          <a:xfrm rot="16200000" flipH="1">
            <a:off x="2514565" y="3991619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35">
            <a:extLst>
              <a:ext uri="{FF2B5EF4-FFF2-40B4-BE49-F238E27FC236}">
                <a16:creationId xmlns:a16="http://schemas.microsoft.com/office/drawing/2014/main" id="{6C48E601-47D8-9649-B869-BDFF980B67A3}"/>
              </a:ext>
            </a:extLst>
          </p:cNvPr>
          <p:cNvCxnSpPr>
            <a:stCxn id="20" idx="2"/>
          </p:cNvCxnSpPr>
          <p:nvPr/>
        </p:nvCxnSpPr>
        <p:spPr>
          <a:xfrm rot="5400000" flipH="1" flipV="1">
            <a:off x="3051140" y="4168444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10">
            <a:extLst>
              <a:ext uri="{FF2B5EF4-FFF2-40B4-BE49-F238E27FC236}">
                <a16:creationId xmlns:a16="http://schemas.microsoft.com/office/drawing/2014/main" id="{A2BA555B-C2D7-B24D-91E4-059939EEA305}"/>
              </a:ext>
            </a:extLst>
          </p:cNvPr>
          <p:cNvGrpSpPr/>
          <p:nvPr/>
        </p:nvGrpSpPr>
        <p:grpSpPr>
          <a:xfrm>
            <a:off x="4685126" y="4585692"/>
            <a:ext cx="3636000" cy="829270"/>
            <a:chOff x="4953000" y="5190530"/>
            <a:chExt cx="3636000" cy="829270"/>
          </a:xfrm>
        </p:grpSpPr>
        <p:sp>
          <p:nvSpPr>
            <p:cNvPr id="28" name="Rounded Rectangular Callout 5">
              <a:extLst>
                <a:ext uri="{FF2B5EF4-FFF2-40B4-BE49-F238E27FC236}">
                  <a16:creationId xmlns:a16="http://schemas.microsoft.com/office/drawing/2014/main" id="{00A5BBCD-DF22-054C-922A-119BAB84FACF}"/>
                </a:ext>
              </a:extLst>
            </p:cNvPr>
            <p:cNvSpPr/>
            <p:nvPr/>
          </p:nvSpPr>
          <p:spPr>
            <a:xfrm>
              <a:off x="4953000" y="5190530"/>
              <a:ext cx="3636000" cy="829270"/>
            </a:xfrm>
            <a:prstGeom prst="wedgeRoundRectCallout">
              <a:avLst>
                <a:gd name="adj1" fmla="val -59097"/>
                <a:gd name="adj2" fmla="val -49834"/>
                <a:gd name="adj3" fmla="val 16667"/>
              </a:avLst>
            </a:prstGeom>
            <a:solidFill>
              <a:srgbClr val="FFFFDD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Rectangle 36">
              <a:extLst>
                <a:ext uri="{FF2B5EF4-FFF2-40B4-BE49-F238E27FC236}">
                  <a16:creationId xmlns:a16="http://schemas.microsoft.com/office/drawing/2014/main" id="{345841B5-12D3-2840-8114-8B089762C331}"/>
                </a:ext>
              </a:extLst>
            </p:cNvPr>
            <p:cNvSpPr/>
            <p:nvPr/>
          </p:nvSpPr>
          <p:spPr>
            <a:xfrm>
              <a:off x="5021156" y="5190530"/>
              <a:ext cx="272702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TID=1, OID=2, PTR=80, </a:t>
              </a:r>
              <a:b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ACT={A, 23, 3000, 2000}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86491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-US" altLang="zh-CN" dirty="0"/>
              <a:t>Travel from end to start 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 dirty="0">
                <a:latin typeface="Eras Medium ITC" pitchFamily="34" charset="0"/>
              </a:rPr>
              <a:t>How to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 from crash</a:t>
            </a:r>
            <a:r>
              <a:rPr lang="en-US" altLang="zh-CN" sz="2400" dirty="0">
                <a:latin typeface="Eras Medium ITC" pitchFamily="34" charset="0"/>
              </a:rPr>
              <a:t>?</a:t>
            </a:r>
          </a:p>
        </p:txBody>
      </p:sp>
      <p:sp>
        <p:nvSpPr>
          <p:cNvPr id="32" name="Rounded Rectangle 27">
            <a:extLst>
              <a:ext uri="{FF2B5EF4-FFF2-40B4-BE49-F238E27FC236}">
                <a16:creationId xmlns:a16="http://schemas.microsoft.com/office/drawing/2014/main" id="{23FCB921-72B3-8B44-AE03-8E5EA415B037}"/>
              </a:ext>
            </a:extLst>
          </p:cNvPr>
          <p:cNvSpPr/>
          <p:nvPr/>
        </p:nvSpPr>
        <p:spPr>
          <a:xfrm>
            <a:off x="52474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Rounded Rectangle 20">
            <a:extLst>
              <a:ext uri="{FF2B5EF4-FFF2-40B4-BE49-F238E27FC236}">
                <a16:creationId xmlns:a16="http://schemas.microsoft.com/office/drawing/2014/main" id="{65C6375A-4FEF-DB4A-8800-19EBEE76C1E2}"/>
              </a:ext>
            </a:extLst>
          </p:cNvPr>
          <p:cNvSpPr/>
          <p:nvPr/>
        </p:nvSpPr>
        <p:spPr>
          <a:xfrm>
            <a:off x="23038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64F8125D-015D-BC47-8616-1746529A0EEB}"/>
              </a:ext>
            </a:extLst>
          </p:cNvPr>
          <p:cNvSpPr/>
          <p:nvPr/>
        </p:nvSpPr>
        <p:spPr>
          <a:xfrm>
            <a:off x="1551643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35" name="Rounded Rectangle 24">
            <a:extLst>
              <a:ext uri="{FF2B5EF4-FFF2-40B4-BE49-F238E27FC236}">
                <a16:creationId xmlns:a16="http://schemas.microsoft.com/office/drawing/2014/main" id="{55724B55-E421-9243-B12D-923A9CC74317}"/>
              </a:ext>
            </a:extLst>
          </p:cNvPr>
          <p:cNvSpPr/>
          <p:nvPr/>
        </p:nvSpPr>
        <p:spPr>
          <a:xfrm>
            <a:off x="28372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Rounded Rectangle 25">
            <a:extLst>
              <a:ext uri="{FF2B5EF4-FFF2-40B4-BE49-F238E27FC236}">
                <a16:creationId xmlns:a16="http://schemas.microsoft.com/office/drawing/2014/main" id="{1689A31D-9360-EE48-AEE4-AE8E8A536E73}"/>
              </a:ext>
            </a:extLst>
          </p:cNvPr>
          <p:cNvSpPr/>
          <p:nvPr/>
        </p:nvSpPr>
        <p:spPr>
          <a:xfrm>
            <a:off x="33706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Rounded Rectangle 26">
            <a:extLst>
              <a:ext uri="{FF2B5EF4-FFF2-40B4-BE49-F238E27FC236}">
                <a16:creationId xmlns:a16="http://schemas.microsoft.com/office/drawing/2014/main" id="{3D4CC56A-C79F-0F40-9E72-66010B7B9BCE}"/>
              </a:ext>
            </a:extLst>
          </p:cNvPr>
          <p:cNvSpPr/>
          <p:nvPr/>
        </p:nvSpPr>
        <p:spPr>
          <a:xfrm>
            <a:off x="39040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ounded Rectangle 28">
            <a:extLst>
              <a:ext uri="{FF2B5EF4-FFF2-40B4-BE49-F238E27FC236}">
                <a16:creationId xmlns:a16="http://schemas.microsoft.com/office/drawing/2014/main" id="{AFC1DD12-1BAC-674D-A21D-D3A34BD607C7}"/>
              </a:ext>
            </a:extLst>
          </p:cNvPr>
          <p:cNvSpPr/>
          <p:nvPr/>
        </p:nvSpPr>
        <p:spPr>
          <a:xfrm>
            <a:off x="44374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9" name="Curved Connector 29">
            <a:extLst>
              <a:ext uri="{FF2B5EF4-FFF2-40B4-BE49-F238E27FC236}">
                <a16:creationId xmlns:a16="http://schemas.microsoft.com/office/drawing/2014/main" id="{C453E3BC-BCD4-DA46-A004-694E343BD122}"/>
              </a:ext>
            </a:extLst>
          </p:cNvPr>
          <p:cNvCxnSpPr>
            <a:stCxn id="37" idx="0"/>
          </p:cNvCxnSpPr>
          <p:nvPr/>
        </p:nvCxnSpPr>
        <p:spPr>
          <a:xfrm rot="16200000" flipH="1">
            <a:off x="4353883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1">
            <a:extLst>
              <a:ext uri="{FF2B5EF4-FFF2-40B4-BE49-F238E27FC236}">
                <a16:creationId xmlns:a16="http://schemas.microsoft.com/office/drawing/2014/main" id="{693C27A1-28B0-9140-9775-FDAD0C6FD341}"/>
              </a:ext>
            </a:extLst>
          </p:cNvPr>
          <p:cNvCxnSpPr>
            <a:stCxn id="33" idx="0"/>
          </p:cNvCxnSpPr>
          <p:nvPr/>
        </p:nvCxnSpPr>
        <p:spPr>
          <a:xfrm rot="16200000" flipH="1">
            <a:off x="3017208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32">
            <a:extLst>
              <a:ext uri="{FF2B5EF4-FFF2-40B4-BE49-F238E27FC236}">
                <a16:creationId xmlns:a16="http://schemas.microsoft.com/office/drawing/2014/main" id="{1B954C87-DEA7-4548-A99A-55D3BA515810}"/>
              </a:ext>
            </a:extLst>
          </p:cNvPr>
          <p:cNvCxnSpPr>
            <a:stCxn id="35" idx="2"/>
          </p:cNvCxnSpPr>
          <p:nvPr/>
        </p:nvCxnSpPr>
        <p:spPr>
          <a:xfrm rot="5400000" flipH="1" flipV="1">
            <a:off x="3553783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56">
            <a:extLst>
              <a:ext uri="{FF2B5EF4-FFF2-40B4-BE49-F238E27FC236}">
                <a16:creationId xmlns:a16="http://schemas.microsoft.com/office/drawing/2014/main" id="{8E39A7CE-C0C8-F74F-9FBE-5B8A8AF19400}"/>
              </a:ext>
            </a:extLst>
          </p:cNvPr>
          <p:cNvSpPr/>
          <p:nvPr/>
        </p:nvSpPr>
        <p:spPr>
          <a:xfrm>
            <a:off x="4977408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3" name="Curved Connector 57">
            <a:extLst>
              <a:ext uri="{FF2B5EF4-FFF2-40B4-BE49-F238E27FC236}">
                <a16:creationId xmlns:a16="http://schemas.microsoft.com/office/drawing/2014/main" id="{A81AFED0-8385-5F4F-9855-DFE9BB7F61B5}"/>
              </a:ext>
            </a:extLst>
          </p:cNvPr>
          <p:cNvCxnSpPr>
            <a:stCxn id="38" idx="2"/>
          </p:cNvCxnSpPr>
          <p:nvPr/>
        </p:nvCxnSpPr>
        <p:spPr>
          <a:xfrm rot="5400000" flipH="1" flipV="1">
            <a:off x="4819908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30">
            <a:extLst>
              <a:ext uri="{FF2B5EF4-FFF2-40B4-BE49-F238E27FC236}">
                <a16:creationId xmlns:a16="http://schemas.microsoft.com/office/drawing/2014/main" id="{31B78970-F4BC-FE43-BF11-BED69BAE7B8D}"/>
              </a:ext>
            </a:extLst>
          </p:cNvPr>
          <p:cNvSpPr/>
          <p:nvPr/>
        </p:nvSpPr>
        <p:spPr>
          <a:xfrm>
            <a:off x="5785913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5" name="Curved Connector 35">
            <a:extLst>
              <a:ext uri="{FF2B5EF4-FFF2-40B4-BE49-F238E27FC236}">
                <a16:creationId xmlns:a16="http://schemas.microsoft.com/office/drawing/2014/main" id="{D80E5E8F-4379-5F4F-8417-586E304834FD}"/>
              </a:ext>
            </a:extLst>
          </p:cNvPr>
          <p:cNvCxnSpPr>
            <a:stCxn id="36" idx="2"/>
          </p:cNvCxnSpPr>
          <p:nvPr/>
        </p:nvCxnSpPr>
        <p:spPr>
          <a:xfrm rot="5400000" flipH="1" flipV="1">
            <a:off x="4507900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36">
            <a:extLst>
              <a:ext uri="{FF2B5EF4-FFF2-40B4-BE49-F238E27FC236}">
                <a16:creationId xmlns:a16="http://schemas.microsoft.com/office/drawing/2014/main" id="{71300CD3-4850-2A49-A6F2-CECFDB2CA537}"/>
              </a:ext>
            </a:extLst>
          </p:cNvPr>
          <p:cNvCxnSpPr/>
          <p:nvPr/>
        </p:nvCxnSpPr>
        <p:spPr>
          <a:xfrm rot="16200000" flipH="1">
            <a:off x="5728718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37">
            <a:extLst>
              <a:ext uri="{FF2B5EF4-FFF2-40B4-BE49-F238E27FC236}">
                <a16:creationId xmlns:a16="http://schemas.microsoft.com/office/drawing/2014/main" id="{CE39693F-2F5F-1D42-BF8B-580B0226CE1C}"/>
              </a:ext>
            </a:extLst>
          </p:cNvPr>
          <p:cNvCxnSpPr/>
          <p:nvPr/>
        </p:nvCxnSpPr>
        <p:spPr>
          <a:xfrm>
            <a:off x="6084431" y="438504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22">
            <a:extLst>
              <a:ext uri="{FF2B5EF4-FFF2-40B4-BE49-F238E27FC236}">
                <a16:creationId xmlns:a16="http://schemas.microsoft.com/office/drawing/2014/main" id="{EB848BDF-B3FB-0F44-BB55-C058C12D4BD2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7197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-US" altLang="zh-CN" b="0" dirty="0"/>
              <a:t>Travel from end to start 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" altLang="zh-CN" b="0" dirty="0"/>
              <a:t>Mark all transaction’s log record </a:t>
            </a:r>
            <a:r>
              <a:rPr kumimoji="1" lang="en" altLang="zh-CN" dirty="0">
                <a:solidFill>
                  <a:srgbClr val="C00000"/>
                </a:solidFill>
              </a:rPr>
              <a:t>w/o CMT </a:t>
            </a:r>
            <a:r>
              <a:rPr kumimoji="1" lang="en" altLang="zh-CN" b="0" dirty="0"/>
              <a:t>log and append </a:t>
            </a:r>
            <a:r>
              <a:rPr kumimoji="1" lang="en" altLang="zh-CN" dirty="0">
                <a:solidFill>
                  <a:srgbClr val="C00000"/>
                </a:solidFill>
              </a:rPr>
              <a:t>ABORT log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cxnSp>
        <p:nvCxnSpPr>
          <p:cNvPr id="48" name="Straight Connector 22">
            <a:extLst>
              <a:ext uri="{FF2B5EF4-FFF2-40B4-BE49-F238E27FC236}">
                <a16:creationId xmlns:a16="http://schemas.microsoft.com/office/drawing/2014/main" id="{EB848BDF-B3FB-0F44-BB55-C058C12D4BD2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7">
            <a:extLst>
              <a:ext uri="{FF2B5EF4-FFF2-40B4-BE49-F238E27FC236}">
                <a16:creationId xmlns:a16="http://schemas.microsoft.com/office/drawing/2014/main" id="{5298EFD5-5D87-D945-9058-CFECEE0DA1E0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Rounded Rectangle 20">
            <a:extLst>
              <a:ext uri="{FF2B5EF4-FFF2-40B4-BE49-F238E27FC236}">
                <a16:creationId xmlns:a16="http://schemas.microsoft.com/office/drawing/2014/main" id="{A93A82F9-CFF3-F74F-A9EF-77176F38E234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F9B3C568-2A33-D246-9A39-5CAD905ABA42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6" name="Rounded Rectangle 24">
            <a:extLst>
              <a:ext uri="{FF2B5EF4-FFF2-40B4-BE49-F238E27FC236}">
                <a16:creationId xmlns:a16="http://schemas.microsoft.com/office/drawing/2014/main" id="{45095C5D-5F56-4240-852D-00E4FC5C2A1B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ounded Rectangle 25">
            <a:extLst>
              <a:ext uri="{FF2B5EF4-FFF2-40B4-BE49-F238E27FC236}">
                <a16:creationId xmlns:a16="http://schemas.microsoft.com/office/drawing/2014/main" id="{7D7AA77E-3DA5-DD47-B61C-55DBA8363886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6">
            <a:extLst>
              <a:ext uri="{FF2B5EF4-FFF2-40B4-BE49-F238E27FC236}">
                <a16:creationId xmlns:a16="http://schemas.microsoft.com/office/drawing/2014/main" id="{B1F0597F-7E70-2344-99E1-5480C562E18A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9C4F1DB-534D-1949-8CEA-37E867721871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AE635B58-1752-ED4D-86B4-80D638CD7915}"/>
              </a:ext>
            </a:extLst>
          </p:cNvPr>
          <p:cNvCxnSpPr>
            <a:stCxn id="28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1">
            <a:extLst>
              <a:ext uri="{FF2B5EF4-FFF2-40B4-BE49-F238E27FC236}">
                <a16:creationId xmlns:a16="http://schemas.microsoft.com/office/drawing/2014/main" id="{F4032AAA-3016-8E4A-AC29-67A671ED1400}"/>
              </a:ext>
            </a:extLst>
          </p:cNvPr>
          <p:cNvCxnSpPr>
            <a:stCxn id="24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32">
            <a:extLst>
              <a:ext uri="{FF2B5EF4-FFF2-40B4-BE49-F238E27FC236}">
                <a16:creationId xmlns:a16="http://schemas.microsoft.com/office/drawing/2014/main" id="{9B5A5601-F7BE-4340-BD26-9DF3AD3A2FD3}"/>
              </a:ext>
            </a:extLst>
          </p:cNvPr>
          <p:cNvCxnSpPr>
            <a:stCxn id="26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56">
            <a:extLst>
              <a:ext uri="{FF2B5EF4-FFF2-40B4-BE49-F238E27FC236}">
                <a16:creationId xmlns:a16="http://schemas.microsoft.com/office/drawing/2014/main" id="{0E8E8B21-659B-5543-8384-DA9A0619FF65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1" name="Curved Connector 57">
            <a:extLst>
              <a:ext uri="{FF2B5EF4-FFF2-40B4-BE49-F238E27FC236}">
                <a16:creationId xmlns:a16="http://schemas.microsoft.com/office/drawing/2014/main" id="{D3F5D2FF-3075-634F-82F1-DFC2D45007F7}"/>
              </a:ext>
            </a:extLst>
          </p:cNvPr>
          <p:cNvCxnSpPr>
            <a:stCxn id="29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30">
            <a:extLst>
              <a:ext uri="{FF2B5EF4-FFF2-40B4-BE49-F238E27FC236}">
                <a16:creationId xmlns:a16="http://schemas.microsoft.com/office/drawing/2014/main" id="{B4BEE1AA-5E1C-7F43-B408-1BD3381A45DC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3" name="Curved Connector 35">
            <a:extLst>
              <a:ext uri="{FF2B5EF4-FFF2-40B4-BE49-F238E27FC236}">
                <a16:creationId xmlns:a16="http://schemas.microsoft.com/office/drawing/2014/main" id="{9C7F5DA8-1EE5-AD4C-BF67-DBE701553109}"/>
              </a:ext>
            </a:extLst>
          </p:cNvPr>
          <p:cNvCxnSpPr>
            <a:stCxn id="27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urved Connector 36">
            <a:extLst>
              <a:ext uri="{FF2B5EF4-FFF2-40B4-BE49-F238E27FC236}">
                <a16:creationId xmlns:a16="http://schemas.microsoft.com/office/drawing/2014/main" id="{526B9234-7B41-1746-80E5-F5AA7DFB5AB3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37">
            <a:extLst>
              <a:ext uri="{FF2B5EF4-FFF2-40B4-BE49-F238E27FC236}">
                <a16:creationId xmlns:a16="http://schemas.microsoft.com/office/drawing/2014/main" id="{3B32D3BD-29CE-4442-91D2-A32C9605E26E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F9B20726-9787-1B45-A18D-7A9ACE667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9">
            <a:extLst>
              <a:ext uri="{FF2B5EF4-FFF2-40B4-BE49-F238E27FC236}">
                <a16:creationId xmlns:a16="http://schemas.microsoft.com/office/drawing/2014/main" id="{60F77099-5C82-A809-B7B5-3562ABBF96E5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 dirty="0">
                <a:latin typeface="Eras Medium ITC" pitchFamily="34" charset="0"/>
              </a:rPr>
              <a:t>How to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 from crash</a:t>
            </a:r>
            <a:r>
              <a:rPr lang="en-US" altLang="zh-CN" sz="2400" dirty="0">
                <a:latin typeface="Eras Medium ITC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508962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AutoNum type="arabicPeriod"/>
            </a:pPr>
            <a:r>
              <a:rPr kumimoji="1" lang="en-US" altLang="zh-CN" b="0" dirty="0"/>
              <a:t>Travel from end to start  </a:t>
            </a:r>
          </a:p>
          <a:p>
            <a:pPr marL="702900" lvl="1" indent="-342900">
              <a:buAutoNum type="arabicPeriod"/>
            </a:pPr>
            <a:r>
              <a:rPr kumimoji="1" lang="en" altLang="zh-CN" b="0" dirty="0"/>
              <a:t>Mark all transaction’s log record </a:t>
            </a:r>
            <a:r>
              <a:rPr kumimoji="1" lang="en" altLang="zh-CN" dirty="0">
                <a:solidFill>
                  <a:srgbClr val="C00000"/>
                </a:solidFill>
              </a:rPr>
              <a:t>w/o CMT </a:t>
            </a:r>
            <a:r>
              <a:rPr kumimoji="1" lang="en" altLang="zh-CN" b="0" dirty="0"/>
              <a:t>log and append </a:t>
            </a:r>
            <a:r>
              <a:rPr kumimoji="1" lang="en" altLang="zh-CN" dirty="0">
                <a:solidFill>
                  <a:srgbClr val="C00000"/>
                </a:solidFill>
              </a:rPr>
              <a:t>ABORT log</a:t>
            </a:r>
          </a:p>
          <a:p>
            <a:pPr marL="702900" lvl="1" indent="-342900">
              <a:buFontTx/>
              <a:buAutoNum type="arabicPeriod"/>
            </a:pPr>
            <a:r>
              <a:rPr kumimoji="1" lang="en" altLang="zh-CN" b="0" dirty="0">
                <a:solidFill>
                  <a:schemeClr val="tx1"/>
                </a:solidFill>
              </a:rPr>
              <a:t>UNDO ABORT logs from end to start </a:t>
            </a:r>
          </a:p>
          <a:p>
            <a:pPr marL="342900" indent="-342900">
              <a:buAutoNum type="arabicPeriod"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cxnSp>
        <p:nvCxnSpPr>
          <p:cNvPr id="21" name="Straight Connector 22">
            <a:extLst>
              <a:ext uri="{FF2B5EF4-FFF2-40B4-BE49-F238E27FC236}">
                <a16:creationId xmlns:a16="http://schemas.microsoft.com/office/drawing/2014/main" id="{BB8C8E53-5E07-5047-91E1-AD2F81046A01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7">
            <a:extLst>
              <a:ext uri="{FF2B5EF4-FFF2-40B4-BE49-F238E27FC236}">
                <a16:creationId xmlns:a16="http://schemas.microsoft.com/office/drawing/2014/main" id="{8FEE81EC-B43D-914F-99FC-76C7697C80D3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ounded Rectangle 20">
            <a:extLst>
              <a:ext uri="{FF2B5EF4-FFF2-40B4-BE49-F238E27FC236}">
                <a16:creationId xmlns:a16="http://schemas.microsoft.com/office/drawing/2014/main" id="{0D0839D0-551C-D347-B724-326E9803D664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Rectangle 21">
            <a:extLst>
              <a:ext uri="{FF2B5EF4-FFF2-40B4-BE49-F238E27FC236}">
                <a16:creationId xmlns:a16="http://schemas.microsoft.com/office/drawing/2014/main" id="{17173B51-D81D-EA4F-9BA2-C2FEE6F419B7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EFF2E828-D1D3-BD48-80F6-04B09A4A8372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E0614A9-6058-CA40-9951-424D8C0AF3B4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59C9BC6-F71D-8740-8335-F99F68521730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8">
            <a:extLst>
              <a:ext uri="{FF2B5EF4-FFF2-40B4-BE49-F238E27FC236}">
                <a16:creationId xmlns:a16="http://schemas.microsoft.com/office/drawing/2014/main" id="{17AF8A48-407C-4E41-A8AD-67D8CB1DFD66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Curved Connector 29">
            <a:extLst>
              <a:ext uri="{FF2B5EF4-FFF2-40B4-BE49-F238E27FC236}">
                <a16:creationId xmlns:a16="http://schemas.microsoft.com/office/drawing/2014/main" id="{2A500979-B6B4-3E40-AC02-1B63336A25D5}"/>
              </a:ext>
            </a:extLst>
          </p:cNvPr>
          <p:cNvCxnSpPr>
            <a:stCxn id="27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31">
            <a:extLst>
              <a:ext uri="{FF2B5EF4-FFF2-40B4-BE49-F238E27FC236}">
                <a16:creationId xmlns:a16="http://schemas.microsoft.com/office/drawing/2014/main" id="{D35B0D67-838F-C441-AFE7-07735473C31F}"/>
              </a:ext>
            </a:extLst>
          </p:cNvPr>
          <p:cNvCxnSpPr>
            <a:stCxn id="23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2">
            <a:extLst>
              <a:ext uri="{FF2B5EF4-FFF2-40B4-BE49-F238E27FC236}">
                <a16:creationId xmlns:a16="http://schemas.microsoft.com/office/drawing/2014/main" id="{1CAFF6DD-C5ED-8F46-BB9C-D290E8D6F207}"/>
              </a:ext>
            </a:extLst>
          </p:cNvPr>
          <p:cNvCxnSpPr>
            <a:stCxn id="25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56">
            <a:extLst>
              <a:ext uri="{FF2B5EF4-FFF2-40B4-BE49-F238E27FC236}">
                <a16:creationId xmlns:a16="http://schemas.microsoft.com/office/drawing/2014/main" id="{2AECB343-2E30-044B-A0DC-A08790C905DE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3" name="Curved Connector 57">
            <a:extLst>
              <a:ext uri="{FF2B5EF4-FFF2-40B4-BE49-F238E27FC236}">
                <a16:creationId xmlns:a16="http://schemas.microsoft.com/office/drawing/2014/main" id="{C1166D85-57FC-2F49-AF26-00A0DB431B1C}"/>
              </a:ext>
            </a:extLst>
          </p:cNvPr>
          <p:cNvCxnSpPr>
            <a:stCxn id="28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0">
            <a:extLst>
              <a:ext uri="{FF2B5EF4-FFF2-40B4-BE49-F238E27FC236}">
                <a16:creationId xmlns:a16="http://schemas.microsoft.com/office/drawing/2014/main" id="{1B6A4DAD-11DF-9649-A2A4-00B22F2F8240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5" name="Curved Connector 35">
            <a:extLst>
              <a:ext uri="{FF2B5EF4-FFF2-40B4-BE49-F238E27FC236}">
                <a16:creationId xmlns:a16="http://schemas.microsoft.com/office/drawing/2014/main" id="{DBC6EBDA-3D54-2649-AA42-9146702B4837}"/>
              </a:ext>
            </a:extLst>
          </p:cNvPr>
          <p:cNvCxnSpPr>
            <a:stCxn id="26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6">
            <a:extLst>
              <a:ext uri="{FF2B5EF4-FFF2-40B4-BE49-F238E27FC236}">
                <a16:creationId xmlns:a16="http://schemas.microsoft.com/office/drawing/2014/main" id="{3821F7A3-0A72-1644-851A-5FB39F612D0C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7C177A7-1EBF-8142-A463-0CC192EF2403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1" name="Straight Arrow Connector 34">
            <a:extLst>
              <a:ext uri="{FF2B5EF4-FFF2-40B4-BE49-F238E27FC236}">
                <a16:creationId xmlns:a16="http://schemas.microsoft.com/office/drawing/2014/main" id="{E0FB02FD-B160-E644-98F6-5B52E97E5965}"/>
              </a:ext>
            </a:extLst>
          </p:cNvPr>
          <p:cNvCxnSpPr/>
          <p:nvPr/>
        </p:nvCxnSpPr>
        <p:spPr>
          <a:xfrm>
            <a:off x="5615268" y="431706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39">
            <a:extLst>
              <a:ext uri="{FF2B5EF4-FFF2-40B4-BE49-F238E27FC236}">
                <a16:creationId xmlns:a16="http://schemas.microsoft.com/office/drawing/2014/main" id="{DE4D33F6-F8B8-E34A-9A12-6179E749475F}"/>
              </a:ext>
            </a:extLst>
          </p:cNvPr>
          <p:cNvSpPr/>
          <p:nvPr/>
        </p:nvSpPr>
        <p:spPr>
          <a:xfrm>
            <a:off x="5380505" y="4007132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43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EB1DFAC0-052D-0341-8FE2-561DAC295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9">
            <a:extLst>
              <a:ext uri="{FF2B5EF4-FFF2-40B4-BE49-F238E27FC236}">
                <a16:creationId xmlns:a16="http://schemas.microsoft.com/office/drawing/2014/main" id="{35A70DAB-63E2-ABE2-6D5F-EB2A324BB3B4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 dirty="0">
                <a:latin typeface="Eras Medium ITC" pitchFamily="34" charset="0"/>
              </a:rPr>
              <a:t>How to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 from crash</a:t>
            </a:r>
            <a:r>
              <a:rPr lang="en-US" altLang="zh-CN" sz="2400" dirty="0">
                <a:latin typeface="Eras Medium ITC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355321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309877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Read the log and recover states according to its content</a:t>
            </a:r>
          </a:p>
          <a:p>
            <a:r>
              <a:rPr kumimoji="1" lang="en-US" altLang="zh-CN" dirty="0"/>
              <a:t>Rules: </a:t>
            </a:r>
          </a:p>
          <a:p>
            <a:pPr marL="702900" lvl="1" indent="-342900">
              <a:buAutoNum type="arabicPeriod"/>
            </a:pPr>
            <a:r>
              <a:rPr kumimoji="1" lang="en-US" altLang="zh-CN" b="0" dirty="0"/>
              <a:t>Travel from end to start  </a:t>
            </a:r>
          </a:p>
          <a:p>
            <a:pPr marL="702900" lvl="1" indent="-342900">
              <a:buAutoNum type="arabicPeriod"/>
            </a:pPr>
            <a:r>
              <a:rPr kumimoji="1" lang="en" altLang="zh-CN" b="0" dirty="0"/>
              <a:t>Mark all transaction’s log record </a:t>
            </a:r>
            <a:r>
              <a:rPr kumimoji="1" lang="en" altLang="zh-CN" dirty="0">
                <a:solidFill>
                  <a:srgbClr val="C00000"/>
                </a:solidFill>
              </a:rPr>
              <a:t>w/o CMT </a:t>
            </a:r>
            <a:r>
              <a:rPr kumimoji="1" lang="en" altLang="zh-CN" b="0" dirty="0"/>
              <a:t>log and append </a:t>
            </a:r>
            <a:r>
              <a:rPr kumimoji="1" lang="en" altLang="zh-CN" dirty="0">
                <a:solidFill>
                  <a:srgbClr val="C00000"/>
                </a:solidFill>
              </a:rPr>
              <a:t>ABORT log</a:t>
            </a:r>
          </a:p>
          <a:p>
            <a:pPr marL="702900" lvl="1" indent="-342900">
              <a:buFontTx/>
              <a:buAutoNum type="arabicPeriod"/>
            </a:pPr>
            <a:r>
              <a:rPr kumimoji="1" lang="en" altLang="zh-CN" b="0" dirty="0">
                <a:solidFill>
                  <a:schemeClr val="tx1"/>
                </a:solidFill>
              </a:rPr>
              <a:t>UNDO ABORT logs from end to start </a:t>
            </a:r>
          </a:p>
          <a:p>
            <a:pPr marL="702900" lvl="1" indent="-342900">
              <a:buFontTx/>
              <a:buAutoNum type="arabicPeriod"/>
            </a:pPr>
            <a:r>
              <a:rPr kumimoji="1" lang="en-US" altLang="zh-CN" b="0" dirty="0"/>
              <a:t>REDO CMT logs from start to end</a:t>
            </a:r>
          </a:p>
          <a:p>
            <a:pPr marL="342900" indent="-342900">
              <a:buFontTx/>
              <a:buAutoNum type="arabicPeriod"/>
            </a:pPr>
            <a:endParaRPr kumimoji="1" lang="en" altLang="zh-CN" b="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cxnSp>
        <p:nvCxnSpPr>
          <p:cNvPr id="21" name="Straight Connector 22">
            <a:extLst>
              <a:ext uri="{FF2B5EF4-FFF2-40B4-BE49-F238E27FC236}">
                <a16:creationId xmlns:a16="http://schemas.microsoft.com/office/drawing/2014/main" id="{BB8C8E53-5E07-5047-91E1-AD2F81046A01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27">
            <a:extLst>
              <a:ext uri="{FF2B5EF4-FFF2-40B4-BE49-F238E27FC236}">
                <a16:creationId xmlns:a16="http://schemas.microsoft.com/office/drawing/2014/main" id="{E8DA7B5F-C4DD-424E-9E1F-4047309928DC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20">
            <a:extLst>
              <a:ext uri="{FF2B5EF4-FFF2-40B4-BE49-F238E27FC236}">
                <a16:creationId xmlns:a16="http://schemas.microsoft.com/office/drawing/2014/main" id="{2F141FA0-6D3D-2046-BDBE-425E6846514C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Rectangle 21">
            <a:extLst>
              <a:ext uri="{FF2B5EF4-FFF2-40B4-BE49-F238E27FC236}">
                <a16:creationId xmlns:a16="http://schemas.microsoft.com/office/drawing/2014/main" id="{B0F41C36-9435-284B-8552-20CA1491C98E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46" name="Rounded Rectangle 24">
            <a:extLst>
              <a:ext uri="{FF2B5EF4-FFF2-40B4-BE49-F238E27FC236}">
                <a16:creationId xmlns:a16="http://schemas.microsoft.com/office/drawing/2014/main" id="{F2436DA7-0422-F541-AB6F-EC9404528883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Rounded Rectangle 25">
            <a:extLst>
              <a:ext uri="{FF2B5EF4-FFF2-40B4-BE49-F238E27FC236}">
                <a16:creationId xmlns:a16="http://schemas.microsoft.com/office/drawing/2014/main" id="{BB5B12A7-8F19-0D46-B7BB-CD907D3CB565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Rounded Rectangle 26">
            <a:extLst>
              <a:ext uri="{FF2B5EF4-FFF2-40B4-BE49-F238E27FC236}">
                <a16:creationId xmlns:a16="http://schemas.microsoft.com/office/drawing/2014/main" id="{493D608C-B88B-D046-8E48-630429870FF5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ounded Rectangle 28">
            <a:extLst>
              <a:ext uri="{FF2B5EF4-FFF2-40B4-BE49-F238E27FC236}">
                <a16:creationId xmlns:a16="http://schemas.microsoft.com/office/drawing/2014/main" id="{A600750B-0CB1-4C45-A745-E667F18534E8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0" name="Curved Connector 29">
            <a:extLst>
              <a:ext uri="{FF2B5EF4-FFF2-40B4-BE49-F238E27FC236}">
                <a16:creationId xmlns:a16="http://schemas.microsoft.com/office/drawing/2014/main" id="{2389ECB3-C545-C447-A5E1-B163F827764C}"/>
              </a:ext>
            </a:extLst>
          </p:cNvPr>
          <p:cNvCxnSpPr>
            <a:stCxn id="48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31">
            <a:extLst>
              <a:ext uri="{FF2B5EF4-FFF2-40B4-BE49-F238E27FC236}">
                <a16:creationId xmlns:a16="http://schemas.microsoft.com/office/drawing/2014/main" id="{EB1E1C69-AEB8-B04D-87CA-75CBEFB92D4D}"/>
              </a:ext>
            </a:extLst>
          </p:cNvPr>
          <p:cNvCxnSpPr>
            <a:stCxn id="44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32">
            <a:extLst>
              <a:ext uri="{FF2B5EF4-FFF2-40B4-BE49-F238E27FC236}">
                <a16:creationId xmlns:a16="http://schemas.microsoft.com/office/drawing/2014/main" id="{74BA113B-1862-7F47-8DD9-7AC0C0461725}"/>
              </a:ext>
            </a:extLst>
          </p:cNvPr>
          <p:cNvCxnSpPr>
            <a:stCxn id="46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6">
            <a:extLst>
              <a:ext uri="{FF2B5EF4-FFF2-40B4-BE49-F238E27FC236}">
                <a16:creationId xmlns:a16="http://schemas.microsoft.com/office/drawing/2014/main" id="{C8B71D50-FE09-7749-96BE-39095DDB86F2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4" name="Curved Connector 57">
            <a:extLst>
              <a:ext uri="{FF2B5EF4-FFF2-40B4-BE49-F238E27FC236}">
                <a16:creationId xmlns:a16="http://schemas.microsoft.com/office/drawing/2014/main" id="{A231C768-049E-0843-A607-76E5455090C0}"/>
              </a:ext>
            </a:extLst>
          </p:cNvPr>
          <p:cNvCxnSpPr>
            <a:stCxn id="49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30">
            <a:extLst>
              <a:ext uri="{FF2B5EF4-FFF2-40B4-BE49-F238E27FC236}">
                <a16:creationId xmlns:a16="http://schemas.microsoft.com/office/drawing/2014/main" id="{31275ED0-884B-F240-98A8-C6C5732DA4A4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6" name="Curved Connector 35">
            <a:extLst>
              <a:ext uri="{FF2B5EF4-FFF2-40B4-BE49-F238E27FC236}">
                <a16:creationId xmlns:a16="http://schemas.microsoft.com/office/drawing/2014/main" id="{F98EBF8E-52C4-E14F-A5BE-9DD444C9D242}"/>
              </a:ext>
            </a:extLst>
          </p:cNvPr>
          <p:cNvCxnSpPr>
            <a:stCxn id="47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urved Connector 36">
            <a:extLst>
              <a:ext uri="{FF2B5EF4-FFF2-40B4-BE49-F238E27FC236}">
                <a16:creationId xmlns:a16="http://schemas.microsoft.com/office/drawing/2014/main" id="{C792192D-89E1-1645-BF84-181929730D25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37">
            <a:extLst>
              <a:ext uri="{FF2B5EF4-FFF2-40B4-BE49-F238E27FC236}">
                <a16:creationId xmlns:a16="http://schemas.microsoft.com/office/drawing/2014/main" id="{824AFC03-2947-1244-AB3C-47E342724FEC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2" name="Straight Arrow Connector 34">
            <a:extLst>
              <a:ext uri="{FF2B5EF4-FFF2-40B4-BE49-F238E27FC236}">
                <a16:creationId xmlns:a16="http://schemas.microsoft.com/office/drawing/2014/main" id="{DBB49FE6-66CE-624B-B439-C7ABEEC76223}"/>
              </a:ext>
            </a:extLst>
          </p:cNvPr>
          <p:cNvCxnSpPr/>
          <p:nvPr/>
        </p:nvCxnSpPr>
        <p:spPr>
          <a:xfrm>
            <a:off x="4273363" y="435998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39">
            <a:extLst>
              <a:ext uri="{FF2B5EF4-FFF2-40B4-BE49-F238E27FC236}">
                <a16:creationId xmlns:a16="http://schemas.microsoft.com/office/drawing/2014/main" id="{586A3E41-6DDC-A74B-A341-71B7E877D984}"/>
              </a:ext>
            </a:extLst>
          </p:cNvPr>
          <p:cNvSpPr/>
          <p:nvPr/>
        </p:nvSpPr>
        <p:spPr>
          <a:xfrm>
            <a:off x="4038600" y="4050048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28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F2740C8D-4351-C046-BB91-6BDB9C41B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9">
            <a:extLst>
              <a:ext uri="{FF2B5EF4-FFF2-40B4-BE49-F238E27FC236}">
                <a16:creationId xmlns:a16="http://schemas.microsoft.com/office/drawing/2014/main" id="{C2359555-A9CA-D63C-6597-77B0D591D85D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 dirty="0">
                <a:latin typeface="Eras Medium ITC" pitchFamily="34" charset="0"/>
              </a:rPr>
              <a:t>How to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 from crash</a:t>
            </a:r>
            <a:r>
              <a:rPr lang="en-US" altLang="zh-CN" sz="2400" dirty="0">
                <a:latin typeface="Eras Medium ITC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075919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FB4DC-08B8-7691-5A46-C97CCC6B7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0BFC8-F68C-A111-25C3-58C5C7279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the type of logging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B9B182-0FB7-4981-E679-770D28E85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Keep a </a:t>
            </a:r>
            <a:r>
              <a:rPr kumimoji="1" lang="en" altLang="zh-CN" dirty="0">
                <a:solidFill>
                  <a:srgbClr val="C00000"/>
                </a:solidFill>
              </a:rPr>
              <a:t>log</a:t>
            </a:r>
            <a:r>
              <a:rPr kumimoji="1" lang="en" altLang="zh-CN" dirty="0"/>
              <a:t> of all update actions</a:t>
            </a:r>
          </a:p>
          <a:p>
            <a:pPr lvl="1"/>
            <a:r>
              <a:rPr kumimoji="1" lang="en" altLang="zh-CN" dirty="0"/>
              <a:t>The log can undo the (partial) updates of a DO operation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406A3C0-5B54-A48B-E7CA-6DC4DD1AD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42</a:t>
            </a:fld>
            <a:endParaRPr lang="zh-CN" altLang="en-US" dirty="0"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5EFA9ADB-96E8-731B-8454-ABCE21B325CF}"/>
              </a:ext>
            </a:extLst>
          </p:cNvPr>
          <p:cNvSpPr/>
          <p:nvPr/>
        </p:nvSpPr>
        <p:spPr>
          <a:xfrm>
            <a:off x="3852858" y="21197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44A3DB46-8F2A-CEF8-806E-F4FFD4A52918}"/>
              </a:ext>
            </a:extLst>
          </p:cNvPr>
          <p:cNvSpPr/>
          <p:nvPr/>
        </p:nvSpPr>
        <p:spPr>
          <a:xfrm>
            <a:off x="5995200" y="2011750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57995496-FDBE-D73A-4F59-45E0924EE7C6}"/>
              </a:ext>
            </a:extLst>
          </p:cNvPr>
          <p:cNvSpPr/>
          <p:nvPr/>
        </p:nvSpPr>
        <p:spPr>
          <a:xfrm>
            <a:off x="1853400" y="2011750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Straight Arrow Connector 12">
            <a:extLst>
              <a:ext uri="{FF2B5EF4-FFF2-40B4-BE49-F238E27FC236}">
                <a16:creationId xmlns:a16="http://schemas.microsoft.com/office/drawing/2014/main" id="{8CF17C9F-DF66-6E23-1D16-B46ACCDC2531}"/>
              </a:ext>
            </a:extLst>
          </p:cNvPr>
          <p:cNvCxnSpPr>
            <a:stCxn id="7" idx="3"/>
            <a:endCxn id="5" idx="1"/>
          </p:cNvCxnSpPr>
          <p:nvPr/>
        </p:nvCxnSpPr>
        <p:spPr>
          <a:xfrm>
            <a:off x="2969400" y="2353750"/>
            <a:ext cx="883458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6">
            <a:extLst>
              <a:ext uri="{FF2B5EF4-FFF2-40B4-BE49-F238E27FC236}">
                <a16:creationId xmlns:a16="http://schemas.microsoft.com/office/drawing/2014/main" id="{55F2D19E-00FF-0FE5-DA80-309E01BFB56A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5004858" y="2353750"/>
            <a:ext cx="990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B80145F4-0866-A40A-B204-BA2D85D83937}"/>
              </a:ext>
            </a:extLst>
          </p:cNvPr>
          <p:cNvSpPr/>
          <p:nvPr/>
        </p:nvSpPr>
        <p:spPr>
          <a:xfrm>
            <a:off x="5995200" y="284995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Arrow Connector 21">
            <a:extLst>
              <a:ext uri="{FF2B5EF4-FFF2-40B4-BE49-F238E27FC236}">
                <a16:creationId xmlns:a16="http://schemas.microsoft.com/office/drawing/2014/main" id="{EAAD6C60-8E9C-3307-21E4-C6A7AEED639F}"/>
              </a:ext>
            </a:extLst>
          </p:cNvPr>
          <p:cNvCxnSpPr>
            <a:endCxn id="10" idx="1"/>
          </p:cNvCxnSpPr>
          <p:nvPr/>
        </p:nvCxnSpPr>
        <p:spPr>
          <a:xfrm>
            <a:off x="5004858" y="2463550"/>
            <a:ext cx="990342" cy="5484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26">
            <a:extLst>
              <a:ext uri="{FF2B5EF4-FFF2-40B4-BE49-F238E27FC236}">
                <a16:creationId xmlns:a16="http://schemas.microsoft.com/office/drawing/2014/main" id="{950C3324-3C9D-57D2-57D7-58990370E3BE}"/>
              </a:ext>
            </a:extLst>
          </p:cNvPr>
          <p:cNvSpPr/>
          <p:nvPr/>
        </p:nvSpPr>
        <p:spPr>
          <a:xfrm>
            <a:off x="3879858" y="44282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27">
            <a:extLst>
              <a:ext uri="{FF2B5EF4-FFF2-40B4-BE49-F238E27FC236}">
                <a16:creationId xmlns:a16="http://schemas.microsoft.com/office/drawing/2014/main" id="{5F0D87EC-14BB-6E04-EB5D-960D2ECC5FA2}"/>
              </a:ext>
            </a:extLst>
          </p:cNvPr>
          <p:cNvSpPr/>
          <p:nvPr/>
        </p:nvSpPr>
        <p:spPr>
          <a:xfrm>
            <a:off x="5995200" y="4612962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28">
            <a:extLst>
              <a:ext uri="{FF2B5EF4-FFF2-40B4-BE49-F238E27FC236}">
                <a16:creationId xmlns:a16="http://schemas.microsoft.com/office/drawing/2014/main" id="{C20C7B31-6E1B-7098-A266-060801C9E3BB}"/>
              </a:ext>
            </a:extLst>
          </p:cNvPr>
          <p:cNvSpPr/>
          <p:nvPr/>
        </p:nvSpPr>
        <p:spPr>
          <a:xfrm>
            <a:off x="1800516" y="4320250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Arrow Connector 29">
            <a:extLst>
              <a:ext uri="{FF2B5EF4-FFF2-40B4-BE49-F238E27FC236}">
                <a16:creationId xmlns:a16="http://schemas.microsoft.com/office/drawing/2014/main" id="{4C861962-7B08-0021-D55C-D068E0A3F6FD}"/>
              </a:ext>
            </a:extLst>
          </p:cNvPr>
          <p:cNvCxnSpPr>
            <a:cxnSpLocks/>
            <a:stCxn id="14" idx="3"/>
            <a:endCxn id="12" idx="1"/>
          </p:cNvCxnSpPr>
          <p:nvPr/>
        </p:nvCxnSpPr>
        <p:spPr>
          <a:xfrm>
            <a:off x="2916516" y="4662250"/>
            <a:ext cx="963342" cy="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30">
            <a:extLst>
              <a:ext uri="{FF2B5EF4-FFF2-40B4-BE49-F238E27FC236}">
                <a16:creationId xmlns:a16="http://schemas.microsoft.com/office/drawing/2014/main" id="{D04A7A2E-934E-177B-0A9B-3ACD8B7EDD8C}"/>
              </a:ext>
            </a:extLst>
          </p:cNvPr>
          <p:cNvCxnSpPr>
            <a:stCxn id="12" idx="3"/>
            <a:endCxn id="13" idx="1"/>
          </p:cNvCxnSpPr>
          <p:nvPr/>
        </p:nvCxnSpPr>
        <p:spPr>
          <a:xfrm>
            <a:off x="5031858" y="4662250"/>
            <a:ext cx="963342" cy="292712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31">
            <a:extLst>
              <a:ext uri="{FF2B5EF4-FFF2-40B4-BE49-F238E27FC236}">
                <a16:creationId xmlns:a16="http://schemas.microsoft.com/office/drawing/2014/main" id="{51FAF745-168E-FB29-8FDD-B805C9D098A8}"/>
              </a:ext>
            </a:extLst>
          </p:cNvPr>
          <p:cNvSpPr/>
          <p:nvPr/>
        </p:nvSpPr>
        <p:spPr>
          <a:xfrm>
            <a:off x="1800516" y="505015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32">
            <a:extLst>
              <a:ext uri="{FF2B5EF4-FFF2-40B4-BE49-F238E27FC236}">
                <a16:creationId xmlns:a16="http://schemas.microsoft.com/office/drawing/2014/main" id="{F88E621F-3D30-22EF-8E3F-523B3354DF2E}"/>
              </a:ext>
            </a:extLst>
          </p:cNvPr>
          <p:cNvCxnSpPr>
            <a:cxnSpLocks/>
          </p:cNvCxnSpPr>
          <p:nvPr/>
        </p:nvCxnSpPr>
        <p:spPr>
          <a:xfrm flipV="1">
            <a:off x="2687916" y="4775200"/>
            <a:ext cx="1164942" cy="5499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37">
            <a:extLst>
              <a:ext uri="{FF2B5EF4-FFF2-40B4-BE49-F238E27FC236}">
                <a16:creationId xmlns:a16="http://schemas.microsoft.com/office/drawing/2014/main" id="{0599DCD0-E122-2B3C-8B58-F3B596BDA092}"/>
              </a:ext>
            </a:extLst>
          </p:cNvPr>
          <p:cNvSpPr/>
          <p:nvPr/>
        </p:nvSpPr>
        <p:spPr>
          <a:xfrm>
            <a:off x="3906300" y="32198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FFCCCC"/>
              </a:gs>
              <a:gs pos="100000">
                <a:srgbClr val="D9F5FF"/>
              </a:gs>
            </a:gsLst>
            <a:lin ang="0" scaled="1"/>
            <a:tileRect/>
          </a:gra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ounded Rectangle 39">
            <a:extLst>
              <a:ext uri="{FF2B5EF4-FFF2-40B4-BE49-F238E27FC236}">
                <a16:creationId xmlns:a16="http://schemas.microsoft.com/office/drawing/2014/main" id="{6788E113-BD32-8F51-4EB0-D039486DF568}"/>
              </a:ext>
            </a:extLst>
          </p:cNvPr>
          <p:cNvSpPr/>
          <p:nvPr/>
        </p:nvSpPr>
        <p:spPr>
          <a:xfrm>
            <a:off x="5995200" y="3411539"/>
            <a:ext cx="1116000" cy="684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41">
            <a:extLst>
              <a:ext uri="{FF2B5EF4-FFF2-40B4-BE49-F238E27FC236}">
                <a16:creationId xmlns:a16="http://schemas.microsoft.com/office/drawing/2014/main" id="{314F46DB-6D57-F9B2-82ED-411491227015}"/>
              </a:ext>
            </a:extLst>
          </p:cNvPr>
          <p:cNvSpPr/>
          <p:nvPr/>
        </p:nvSpPr>
        <p:spPr>
          <a:xfrm>
            <a:off x="1853400" y="3004150"/>
            <a:ext cx="1116000" cy="684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Rounded Rectangle 42">
            <a:extLst>
              <a:ext uri="{FF2B5EF4-FFF2-40B4-BE49-F238E27FC236}">
                <a16:creationId xmlns:a16="http://schemas.microsoft.com/office/drawing/2014/main" id="{85E26849-1DCE-3C36-B418-91A69B99B980}"/>
              </a:ext>
            </a:extLst>
          </p:cNvPr>
          <p:cNvSpPr/>
          <p:nvPr/>
        </p:nvSpPr>
        <p:spPr>
          <a:xfrm>
            <a:off x="2055000" y="3868150"/>
            <a:ext cx="914400" cy="324000"/>
          </a:xfrm>
          <a:prstGeom prst="roundRect">
            <a:avLst/>
          </a:prstGeom>
          <a:solidFill>
            <a:srgbClr val="D5FFD5"/>
          </a:solidFill>
          <a:ln w="63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Straight Arrow Connector 43">
            <a:extLst>
              <a:ext uri="{FF2B5EF4-FFF2-40B4-BE49-F238E27FC236}">
                <a16:creationId xmlns:a16="http://schemas.microsoft.com/office/drawing/2014/main" id="{C97AC73F-5001-5E8C-3E60-33AC7191A3F1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2969400" y="3346150"/>
            <a:ext cx="883458" cy="7500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44">
            <a:extLst>
              <a:ext uri="{FF2B5EF4-FFF2-40B4-BE49-F238E27FC236}">
                <a16:creationId xmlns:a16="http://schemas.microsoft.com/office/drawing/2014/main" id="{95EA7323-64B0-E643-CFBB-372AF4E378D8}"/>
              </a:ext>
            </a:extLst>
          </p:cNvPr>
          <p:cNvCxnSpPr>
            <a:stCxn id="19" idx="3"/>
            <a:endCxn id="20" idx="1"/>
          </p:cNvCxnSpPr>
          <p:nvPr/>
        </p:nvCxnSpPr>
        <p:spPr>
          <a:xfrm>
            <a:off x="5058300" y="3453850"/>
            <a:ext cx="936900" cy="299689"/>
          </a:xfrm>
          <a:prstGeom prst="straightConnector1">
            <a:avLst/>
          </a:prstGeom>
          <a:ln w="635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45">
            <a:extLst>
              <a:ext uri="{FF2B5EF4-FFF2-40B4-BE49-F238E27FC236}">
                <a16:creationId xmlns:a16="http://schemas.microsoft.com/office/drawing/2014/main" id="{D3796664-D37B-A9C6-64F9-A3A660E88A04}"/>
              </a:ext>
            </a:extLst>
          </p:cNvPr>
          <p:cNvCxnSpPr>
            <a:stCxn id="22" idx="3"/>
            <a:endCxn id="19" idx="1"/>
          </p:cNvCxnSpPr>
          <p:nvPr/>
        </p:nvCxnSpPr>
        <p:spPr>
          <a:xfrm flipV="1">
            <a:off x="2969400" y="3453850"/>
            <a:ext cx="936900" cy="576300"/>
          </a:xfrm>
          <a:prstGeom prst="straightConnector1">
            <a:avLst/>
          </a:prstGeom>
          <a:ln w="635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54">
            <a:extLst>
              <a:ext uri="{FF2B5EF4-FFF2-40B4-BE49-F238E27FC236}">
                <a16:creationId xmlns:a16="http://schemas.microsoft.com/office/drawing/2014/main" id="{A59CC92E-1C09-F1CE-4A2E-48231D929F08}"/>
              </a:ext>
            </a:extLst>
          </p:cNvPr>
          <p:cNvSpPr/>
          <p:nvPr/>
        </p:nvSpPr>
        <p:spPr>
          <a:xfrm>
            <a:off x="4283968" y="1129308"/>
            <a:ext cx="914400" cy="324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0566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6D4CB-79E5-2DA8-0223-93DC7E3BB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BFEC3D-1854-158C-6279-49EBD25A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Undo-redo logging vs. redo-only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851DD8-922C-39F6-287C-CAB5C91CB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Question:</a:t>
            </a:r>
          </a:p>
          <a:p>
            <a:pPr lvl="1"/>
            <a:r>
              <a:rPr kumimoji="1" lang="en-US" altLang="zh-CN" dirty="0"/>
              <a:t>Which one is faster during execution?</a:t>
            </a:r>
          </a:p>
          <a:p>
            <a:pPr lvl="1"/>
            <a:r>
              <a:rPr kumimoji="1" lang="en-US" altLang="zh-CN" dirty="0"/>
              <a:t>Which one is faster during recovery?  </a:t>
            </a:r>
          </a:p>
          <a:p>
            <a:r>
              <a:rPr kumimoji="1" lang="en-US" altLang="zh-CN" dirty="0"/>
              <a:t>Redo-only logging </a:t>
            </a:r>
          </a:p>
          <a:p>
            <a:pPr lvl="1"/>
            <a:r>
              <a:rPr kumimoji="1" lang="en-US" altLang="zh-CN" dirty="0"/>
              <a:t>Less disk operations compared with undo-redo logging </a:t>
            </a:r>
          </a:p>
          <a:p>
            <a:pPr lvl="1"/>
            <a:r>
              <a:rPr kumimoji="1" lang="en-US" altLang="zh-CN" dirty="0"/>
              <a:t>Only need one scan of the entire log file</a:t>
            </a:r>
          </a:p>
          <a:p>
            <a:r>
              <a:rPr kumimoji="1" lang="en-US" altLang="zh-CN" dirty="0"/>
              <a:t>Redo-only logging is typically preferred except for TXs with large in-memory states</a:t>
            </a:r>
            <a:endParaRPr kumimoji="1" lang="zh-CN" altLang="en-US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25F15A-63D8-01F6-74A6-65542A03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98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D13EC-28D4-AABD-FB68-1C2ED7633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991EE2-46A3-8612-6070-E45A6FDFA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UNDO-only Logging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D1EAFD-A584-EE6D-C05C-F410B00C8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032448"/>
          </a:xfrm>
        </p:spPr>
        <p:txBody>
          <a:bodyPr/>
          <a:lstStyle/>
          <a:p>
            <a:r>
              <a:rPr kumimoji="1" lang="en" altLang="zh-CN" dirty="0"/>
              <a:t>Logging rules</a:t>
            </a:r>
          </a:p>
          <a:p>
            <a:pPr lvl="1"/>
            <a:r>
              <a:rPr kumimoji="1" lang="en" altLang="zh-CN" dirty="0"/>
              <a:t>Append </a:t>
            </a:r>
            <a:r>
              <a:rPr kumimoji="1" lang="en" altLang="zh-CN" b="1" dirty="0">
                <a:solidFill>
                  <a:srgbClr val="C00000"/>
                </a:solidFill>
              </a:rPr>
              <a:t>UNDO</a:t>
            </a:r>
            <a:r>
              <a:rPr kumimoji="1" lang="en" altLang="zh-CN" dirty="0"/>
              <a:t> log record </a:t>
            </a:r>
            <a:r>
              <a:rPr kumimoji="1" lang="en" altLang="zh-CN" b="1" dirty="0">
                <a:solidFill>
                  <a:srgbClr val="C00000"/>
                </a:solidFill>
              </a:rPr>
              <a:t>before</a:t>
            </a:r>
            <a:r>
              <a:rPr kumimoji="1" lang="en" altLang="zh-CN" dirty="0"/>
              <a:t> flushing state modification</a:t>
            </a:r>
          </a:p>
          <a:p>
            <a:pPr lvl="1"/>
            <a:r>
              <a:rPr kumimoji="1" lang="en" altLang="zh-CN" dirty="0"/>
              <a:t>State modification must be flushed before transaction committed </a:t>
            </a:r>
          </a:p>
          <a:p>
            <a:pPr lvl="2"/>
            <a:r>
              <a:rPr kumimoji="1" lang="en" altLang="zh-CN" dirty="0"/>
              <a:t>w/o REDO</a:t>
            </a:r>
          </a:p>
          <a:p>
            <a:r>
              <a:rPr kumimoji="1" lang="en" altLang="zh-CN" dirty="0"/>
              <a:t>Rarely used </a:t>
            </a:r>
          </a:p>
          <a:p>
            <a:pPr lvl="1"/>
            <a:r>
              <a:rPr kumimoji="1" lang="en" altLang="zh-CN" dirty="0"/>
              <a:t>Much slower than UNDO-REDO logging during </a:t>
            </a:r>
            <a:r>
              <a:rPr kumimoji="1" lang="en" altLang="zh-CN" b="1" dirty="0">
                <a:solidFill>
                  <a:srgbClr val="C00000"/>
                </a:solidFill>
              </a:rPr>
              <a:t>execution</a:t>
            </a:r>
            <a:r>
              <a:rPr kumimoji="1" lang="en" altLang="zh-CN" dirty="0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D81BA3-C506-95FE-DD42-AF5630E7F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842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3C19BE-4877-3648-B9DA-FC3345B93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Final issue left: continuously growing of the log file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7CBDEC-0FC0-2347-AD26-83A42BF69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301608" cy="3771636"/>
          </a:xfrm>
        </p:spPr>
        <p:txBody>
          <a:bodyPr/>
          <a:lstStyle/>
          <a:p>
            <a:r>
              <a:rPr kumimoji="1" lang="en-US" altLang="zh-CN" dirty="0"/>
              <a:t>Both redo-only logging &amp; undo-redo logging append to the log file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The log file is continuously growing while most its updates are already flushed to the disk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 large log file also makes recovery slow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 large log file also consumes non-trivial storage space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Typically, a machine fails less frequently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one per day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Question: how to reduce the log size?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DC2798-84E8-1241-BE98-1B1802FEA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88992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0D0E51-E8C7-7D07-006A-A75ED91A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method: checkpointing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DBF0BE-E218-D4E4-3AD9-2F1ED7B0A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Checkpoint: save the system state to a compact form such that the re-execution (restore) is faster </a:t>
            </a:r>
          </a:p>
          <a:p>
            <a:pPr lvl="1"/>
            <a:r>
              <a:rPr kumimoji="1" lang="en-US" altLang="zh-CN" dirty="0"/>
              <a:t>Example system state#1: files after recovering the logs </a:t>
            </a:r>
          </a:p>
          <a:p>
            <a:pPr lvl="1"/>
            <a:r>
              <a:rPr kumimoji="1" lang="en-US" altLang="zh-CN" dirty="0"/>
              <a:t>Example system state#2: trained parameters of LLMs </a:t>
            </a:r>
          </a:p>
          <a:p>
            <a:pPr lvl="1"/>
            <a:r>
              <a:rPr kumimoji="1" lang="en-US" altLang="zh-CN" dirty="0"/>
              <a:t>Example system state#3: process memory (including CPUs and GPUs) </a:t>
            </a:r>
          </a:p>
          <a:p>
            <a:pPr lvl="1"/>
            <a:r>
              <a:rPr kumimoji="1" lang="en-US" altLang="zh-CN" dirty="0"/>
              <a:t>Example system state#4: chat history in our eventually consistent </a:t>
            </a:r>
            <a:r>
              <a:rPr kumimoji="1" lang="en-US" altLang="zh-CN" dirty="0" err="1"/>
              <a:t>ChatAPP</a:t>
            </a:r>
            <a:endParaRPr kumimoji="1" lang="en-US" altLang="zh-CN" dirty="0"/>
          </a:p>
          <a:p>
            <a:r>
              <a:rPr kumimoji="1" lang="en-US" altLang="zh-CN" dirty="0"/>
              <a:t>The high-level concept is similar, but the detailed checkpoint method is workload/system (e.g., LLM training or eventual consistency) dependent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664256-45A5-297B-150C-81D3F4F9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6399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34028-A1B3-773A-AB0F-BAEBABEE1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C8E536-1C68-2E3A-1F99-18FA7F870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FB146DD-FA88-16DB-0A35-D8C00655D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475" y="2497460"/>
            <a:ext cx="65150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Case study#1: checkpoint in logging</a:t>
            </a:r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24945B-4FBA-590A-64A7-13BA04EDE496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534585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01BD6-B66C-E642-7F2D-FEBFD33D5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Checkpoint in log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6CDFC1-6005-47C3-7C82-1E89B0AA5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Naïve solution</a:t>
            </a:r>
          </a:p>
          <a:p>
            <a:pPr lvl="1"/>
            <a:r>
              <a:rPr kumimoji="1" lang="en-US" altLang="zh-CN" dirty="0"/>
              <a:t>Run the recovery process. If it is done, then we can discard all the log file</a:t>
            </a:r>
          </a:p>
          <a:p>
            <a:pPr lvl="1"/>
            <a:r>
              <a:rPr kumimoji="1" lang="en-US" altLang="zh-CN" dirty="0"/>
              <a:t>Problem: too slow </a:t>
            </a:r>
          </a:p>
          <a:p>
            <a:r>
              <a:rPr kumimoji="1" lang="en-US" altLang="zh-CN" dirty="0"/>
              <a:t>Observation</a:t>
            </a:r>
          </a:p>
          <a:p>
            <a:pPr lvl="1"/>
            <a:r>
              <a:rPr kumimoji="1" lang="en-US" altLang="zh-CN" dirty="0"/>
              <a:t>Uncommitted updates are only in the page cache</a:t>
            </a:r>
          </a:p>
          <a:p>
            <a:pPr lvl="1"/>
            <a:r>
              <a:rPr kumimoji="1" lang="en-US" altLang="zh-CN" dirty="0"/>
              <a:t>If we can flush all the page cache to the disk, then the committed TX’s log can be discarded  </a:t>
            </a:r>
          </a:p>
          <a:p>
            <a:r>
              <a:rPr kumimoji="1" lang="en-US" altLang="zh-CN" dirty="0"/>
              <a:t>Challenge: maintain correctness </a:t>
            </a:r>
          </a:p>
          <a:p>
            <a:pPr lvl="1"/>
            <a:r>
              <a:rPr kumimoji="1" lang="en-US" altLang="zh-CN" dirty="0"/>
              <a:t>A checkpoint is </a:t>
            </a:r>
            <a:r>
              <a:rPr kumimoji="1" lang="en-US" altLang="zh-CN" dirty="0">
                <a:highlight>
                  <a:srgbClr val="FFFF00"/>
                </a:highlight>
              </a:rPr>
              <a:t>correct </a:t>
            </a:r>
            <a:r>
              <a:rPr kumimoji="1" lang="en-US" altLang="zh-CN" dirty="0"/>
              <a:t>if a resumed execution from </a:t>
            </a:r>
            <a:r>
              <a:rPr kumimoji="1" lang="en-US" altLang="zh-CN" b="1" dirty="0">
                <a:solidFill>
                  <a:srgbClr val="C00000"/>
                </a:solidFill>
              </a:rPr>
              <a:t>it preserves a possible execution system states w/o the checkpoint </a:t>
            </a:r>
          </a:p>
          <a:p>
            <a:pPr lvl="1"/>
            <a:r>
              <a:rPr kumimoji="1" lang="en-US" altLang="zh-CN" dirty="0"/>
              <a:t>Things could go wrong: ongoing TXs during the checkpoint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DBD947-69CB-7CF8-746E-04AF9041A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841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56B2F6-5BE2-9347-9FB8-122097C0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How to checkpoint?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34FEFB-3C6D-984C-AD98-734263530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" altLang="zh-CN" dirty="0"/>
              <a:t>How to checkpoint?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Wait till no operation is in progress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Write a </a:t>
            </a:r>
            <a:r>
              <a:rPr kumimoji="1" lang="en" altLang="zh-CN" b="1" dirty="0">
                <a:solidFill>
                  <a:srgbClr val="C00000"/>
                </a:solidFill>
              </a:rPr>
              <a:t>CKPT</a:t>
            </a:r>
            <a:r>
              <a:rPr kumimoji="1" lang="en" altLang="zh-CN" dirty="0"/>
              <a:t> record to log</a:t>
            </a:r>
          </a:p>
          <a:p>
            <a:pPr lvl="2"/>
            <a:r>
              <a:rPr kumimoji="1" lang="en" altLang="zh-CN" sz="1800" dirty="0"/>
              <a:t>Contains a list of all transaction in process </a:t>
            </a:r>
            <a:br>
              <a:rPr kumimoji="1" lang="en" altLang="zh-CN" sz="1800" dirty="0"/>
            </a:br>
            <a:r>
              <a:rPr kumimoji="1" lang="en" altLang="zh-CN" sz="1800" dirty="0"/>
              <a:t>and their logs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Flush the page cache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Discard all the log records except the CKPT record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1E7B4F-2449-904F-99CC-619F3C754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43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Straight Connector 58"/>
          <p:cNvCxnSpPr/>
          <p:nvPr/>
        </p:nvCxnSpPr>
        <p:spPr>
          <a:xfrm flipV="1">
            <a:off x="4381500" y="1270000"/>
            <a:ext cx="0" cy="227636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2228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707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3342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15"/>
          <p:cNvCxnSpPr>
            <a:stCxn id="28" idx="3"/>
            <a:endCxn id="31" idx="1"/>
          </p:cNvCxnSpPr>
          <p:nvPr/>
        </p:nvCxnSpPr>
        <p:spPr>
          <a:xfrm>
            <a:off x="2528500" y="1642510"/>
            <a:ext cx="179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1" idx="3"/>
            <a:endCxn id="44" idx="1"/>
          </p:cNvCxnSpPr>
          <p:nvPr/>
        </p:nvCxnSpPr>
        <p:spPr>
          <a:xfrm>
            <a:off x="3007500" y="1642510"/>
            <a:ext cx="335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1922500" y="1567510"/>
            <a:ext cx="150000" cy="150000"/>
          </a:xfrm>
          <a:prstGeom prst="ellipse">
            <a:avLst/>
          </a:prstGeom>
          <a:solidFill>
            <a:srgbClr val="D5FFD5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8" name="Straight Arrow Connector 47"/>
          <p:cNvCxnSpPr>
            <a:stCxn id="47" idx="6"/>
            <a:endCxn id="28" idx="1"/>
          </p:cNvCxnSpPr>
          <p:nvPr/>
        </p:nvCxnSpPr>
        <p:spPr>
          <a:xfrm>
            <a:off x="2072500" y="164251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3850500" y="1567510"/>
            <a:ext cx="150000" cy="150000"/>
          </a:xfrm>
          <a:prstGeom prst="ellipse">
            <a:avLst/>
          </a:prstGeom>
          <a:solidFill>
            <a:srgbClr val="D5FFD5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1" name="Straight Arrow Connector 50"/>
          <p:cNvCxnSpPr>
            <a:stCxn id="44" idx="3"/>
            <a:endCxn id="50" idx="2"/>
          </p:cNvCxnSpPr>
          <p:nvPr/>
        </p:nvCxnSpPr>
        <p:spPr>
          <a:xfrm>
            <a:off x="3642500" y="164251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50" idx="7"/>
            <a:endCxn id="50" idx="3"/>
          </p:cNvCxnSpPr>
          <p:nvPr/>
        </p:nvCxnSpPr>
        <p:spPr>
          <a:xfrm flipH="1">
            <a:off x="3872467" y="158947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50" idx="1"/>
            <a:endCxn id="50" idx="5"/>
          </p:cNvCxnSpPr>
          <p:nvPr/>
        </p:nvCxnSpPr>
        <p:spPr>
          <a:xfrm>
            <a:off x="3872467" y="158947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/>
          <p:cNvSpPr/>
          <p:nvPr/>
        </p:nvSpPr>
        <p:spPr>
          <a:xfrm>
            <a:off x="34350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40005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5490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4" name="Straight Arrow Connector 73"/>
          <p:cNvCxnSpPr>
            <a:stCxn id="71" idx="3"/>
            <a:endCxn id="72" idx="1"/>
          </p:cNvCxnSpPr>
          <p:nvPr/>
        </p:nvCxnSpPr>
        <p:spPr>
          <a:xfrm>
            <a:off x="3735000" y="2061000"/>
            <a:ext cx="265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72" idx="3"/>
            <a:endCxn id="73" idx="1"/>
          </p:cNvCxnSpPr>
          <p:nvPr/>
        </p:nvCxnSpPr>
        <p:spPr>
          <a:xfrm>
            <a:off x="4300500" y="2061000"/>
            <a:ext cx="248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5057000" y="1986000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9" name="Straight Arrow Connector 78"/>
          <p:cNvCxnSpPr>
            <a:stCxn id="73" idx="3"/>
            <a:endCxn id="78" idx="2"/>
          </p:cNvCxnSpPr>
          <p:nvPr/>
        </p:nvCxnSpPr>
        <p:spPr>
          <a:xfrm>
            <a:off x="4849000" y="206100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78" idx="7"/>
            <a:endCxn id="78" idx="3"/>
          </p:cNvCxnSpPr>
          <p:nvPr/>
        </p:nvCxnSpPr>
        <p:spPr>
          <a:xfrm flipH="1">
            <a:off x="5078967" y="2007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78" idx="1"/>
            <a:endCxn id="78" idx="5"/>
          </p:cNvCxnSpPr>
          <p:nvPr/>
        </p:nvCxnSpPr>
        <p:spPr>
          <a:xfrm>
            <a:off x="5078967" y="2007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5224500" y="2390000"/>
            <a:ext cx="300000" cy="15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5842000" y="2390000"/>
            <a:ext cx="300000" cy="15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6" name="Straight Arrow Connector 85"/>
          <p:cNvCxnSpPr>
            <a:stCxn id="82" idx="3"/>
            <a:endCxn id="84" idx="1"/>
          </p:cNvCxnSpPr>
          <p:nvPr/>
        </p:nvCxnSpPr>
        <p:spPr>
          <a:xfrm>
            <a:off x="5524500" y="2465000"/>
            <a:ext cx="317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4918500" y="2390000"/>
            <a:ext cx="150000" cy="150000"/>
          </a:xfrm>
          <a:prstGeom prst="ellipse">
            <a:avLst/>
          </a:prstGeom>
          <a:solidFill>
            <a:srgbClr val="66FF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8" name="Straight Arrow Connector 87"/>
          <p:cNvCxnSpPr>
            <a:stCxn id="87" idx="6"/>
            <a:endCxn id="82" idx="1"/>
          </p:cNvCxnSpPr>
          <p:nvPr/>
        </p:nvCxnSpPr>
        <p:spPr>
          <a:xfrm>
            <a:off x="5068500" y="2465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6350000" y="2390000"/>
            <a:ext cx="150000" cy="150000"/>
          </a:xfrm>
          <a:prstGeom prst="ellipse">
            <a:avLst/>
          </a:prstGeom>
          <a:solidFill>
            <a:srgbClr val="66FF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0" name="Straight Arrow Connector 89"/>
          <p:cNvCxnSpPr>
            <a:stCxn id="84" idx="3"/>
            <a:endCxn id="89" idx="2"/>
          </p:cNvCxnSpPr>
          <p:nvPr/>
        </p:nvCxnSpPr>
        <p:spPr>
          <a:xfrm>
            <a:off x="6142000" y="246500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89" idx="7"/>
            <a:endCxn id="89" idx="3"/>
          </p:cNvCxnSpPr>
          <p:nvPr/>
        </p:nvCxnSpPr>
        <p:spPr>
          <a:xfrm flipH="1">
            <a:off x="6371967" y="2411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9" idx="1"/>
            <a:endCxn id="89" idx="5"/>
          </p:cNvCxnSpPr>
          <p:nvPr/>
        </p:nvCxnSpPr>
        <p:spPr>
          <a:xfrm>
            <a:off x="6371967" y="2411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ounded Rectangle 92"/>
          <p:cNvSpPr/>
          <p:nvPr/>
        </p:nvSpPr>
        <p:spPr>
          <a:xfrm>
            <a:off x="27825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4" name="Straight Arrow Connector 93"/>
          <p:cNvCxnSpPr>
            <a:stCxn id="93" idx="3"/>
            <a:endCxn id="71" idx="1"/>
          </p:cNvCxnSpPr>
          <p:nvPr/>
        </p:nvCxnSpPr>
        <p:spPr>
          <a:xfrm>
            <a:off x="3082500" y="20610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2476500" y="1986000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6" name="Straight Arrow Connector 95"/>
          <p:cNvCxnSpPr>
            <a:stCxn id="95" idx="6"/>
            <a:endCxn id="93" idx="1"/>
          </p:cNvCxnSpPr>
          <p:nvPr/>
        </p:nvCxnSpPr>
        <p:spPr>
          <a:xfrm>
            <a:off x="2626500" y="2061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6730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5260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2" name="Straight Arrow Connector 101"/>
          <p:cNvCxnSpPr>
            <a:stCxn id="99" idx="3"/>
            <a:endCxn id="100" idx="1"/>
          </p:cNvCxnSpPr>
          <p:nvPr/>
        </p:nvCxnSpPr>
        <p:spPr>
          <a:xfrm>
            <a:off x="2973000" y="2886500"/>
            <a:ext cx="1553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100" idx="3"/>
            <a:endCxn id="112" idx="1"/>
          </p:cNvCxnSpPr>
          <p:nvPr/>
        </p:nvCxnSpPr>
        <p:spPr>
          <a:xfrm>
            <a:off x="4826000" y="2886500"/>
            <a:ext cx="975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ounded Rectangle 107"/>
          <p:cNvSpPr/>
          <p:nvPr/>
        </p:nvSpPr>
        <p:spPr>
          <a:xfrm>
            <a:off x="2020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9" name="Straight Arrow Connector 108"/>
          <p:cNvCxnSpPr>
            <a:stCxn id="108" idx="3"/>
            <a:endCxn id="99" idx="1"/>
          </p:cNvCxnSpPr>
          <p:nvPr/>
        </p:nvCxnSpPr>
        <p:spPr>
          <a:xfrm>
            <a:off x="2320500" y="28865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1714500" y="2811500"/>
            <a:ext cx="150000" cy="150000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1" name="Straight Arrow Connector 110"/>
          <p:cNvCxnSpPr>
            <a:stCxn id="110" idx="6"/>
            <a:endCxn id="108" idx="1"/>
          </p:cNvCxnSpPr>
          <p:nvPr/>
        </p:nvCxnSpPr>
        <p:spPr>
          <a:xfrm>
            <a:off x="1864500" y="28865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ounded Rectangle 111"/>
          <p:cNvSpPr/>
          <p:nvPr/>
        </p:nvSpPr>
        <p:spPr>
          <a:xfrm>
            <a:off x="5801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3" name="Straight Arrow Connector 112"/>
          <p:cNvCxnSpPr>
            <a:stCxn id="112" idx="3"/>
            <a:endCxn id="115" idx="1"/>
          </p:cNvCxnSpPr>
          <p:nvPr/>
        </p:nvCxnSpPr>
        <p:spPr>
          <a:xfrm>
            <a:off x="6101500" y="2886500"/>
            <a:ext cx="520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ounded Rectangle 114"/>
          <p:cNvSpPr/>
          <p:nvPr/>
        </p:nvSpPr>
        <p:spPr>
          <a:xfrm>
            <a:off x="6621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6378373" y="3279000"/>
            <a:ext cx="300000" cy="150000"/>
          </a:xfrm>
          <a:prstGeom prst="roundRect">
            <a:avLst/>
          </a:prstGeom>
          <a:solidFill>
            <a:srgbClr val="3366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9" name="Straight Arrow Connector 118"/>
          <p:cNvCxnSpPr>
            <a:stCxn id="118" idx="3"/>
          </p:cNvCxnSpPr>
          <p:nvPr/>
        </p:nvCxnSpPr>
        <p:spPr>
          <a:xfrm>
            <a:off x="6678373" y="33540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val 119"/>
          <p:cNvSpPr/>
          <p:nvPr/>
        </p:nvSpPr>
        <p:spPr>
          <a:xfrm>
            <a:off x="6072373" y="3279000"/>
            <a:ext cx="150000" cy="150000"/>
          </a:xfrm>
          <a:prstGeom prst="ellipse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1" name="Straight Arrow Connector 120"/>
          <p:cNvCxnSpPr>
            <a:stCxn id="120" idx="6"/>
            <a:endCxn id="118" idx="1"/>
          </p:cNvCxnSpPr>
          <p:nvPr/>
        </p:nvCxnSpPr>
        <p:spPr>
          <a:xfrm>
            <a:off x="6222373" y="3354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endCxn id="133" idx="2"/>
          </p:cNvCxnSpPr>
          <p:nvPr/>
        </p:nvCxnSpPr>
        <p:spPr>
          <a:xfrm flipV="1">
            <a:off x="6793940" y="1836658"/>
            <a:ext cx="0" cy="2036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Rectangle 130"/>
          <p:cNvSpPr/>
          <p:nvPr/>
        </p:nvSpPr>
        <p:spPr>
          <a:xfrm>
            <a:off x="3566231" y="948780"/>
            <a:ext cx="120738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Checkpoint 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133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1" y="948780"/>
            <a:ext cx="887879" cy="887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内容占位符 2"/>
          <p:cNvSpPr>
            <a:spLocks noGrp="1"/>
          </p:cNvSpPr>
          <p:nvPr>
            <p:ph idx="1"/>
          </p:nvPr>
        </p:nvSpPr>
        <p:spPr>
          <a:xfrm>
            <a:off x="1066500" y="3546360"/>
            <a:ext cx="6919000" cy="1880375"/>
          </a:xfrm>
        </p:spPr>
        <p:txBody>
          <a:bodyPr>
            <a:normAutofit lnSpcReduction="10000"/>
          </a:bodyPr>
          <a:lstStyle/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</a:rPr>
              <a:t>T1:  do nothing 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sym typeface="Wingdings" pitchFamily="2" charset="2"/>
              </a:rPr>
              <a:t>T2</a:t>
            </a:r>
            <a:r>
              <a:rPr lang="zh-CN" alt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sym typeface="Wingdings" pitchFamily="2" charset="2"/>
              </a:rPr>
              <a:t>：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sym typeface="Wingdings" pitchFamily="2" charset="2"/>
              </a:rPr>
              <a:t>redo from the log from checkpoint + its log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sym typeface="Wingdings" pitchFamily="2" charset="2"/>
              </a:rPr>
              <a:t>T3:   redo from its log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sym typeface="Wingdings" pitchFamily="2" charset="2"/>
              </a:rPr>
              <a:t>T4:   undo from the log from checkpoint + its log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sym typeface="Wingdings" pitchFamily="2" charset="2"/>
              </a:rPr>
              <a:t>T5:   undo from its own log</a:t>
            </a:r>
          </a:p>
          <a:p>
            <a:pPr marL="34394" lvl="1" indent="0">
              <a:buClr>
                <a:srgbClr val="FF0066"/>
              </a:buClr>
              <a:buNone/>
            </a:pPr>
            <a:endParaRPr lang="en-US" altLang="zh-CN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sym typeface="Wingdings" pitchFamily="2" charset="2"/>
            </a:endParaRP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endParaRPr lang="en-US" altLang="zh-CN" dirty="0">
              <a:solidFill>
                <a:prstClr val="black"/>
              </a:solidFill>
              <a:ea typeface="Verdana" pitchFamily="34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6793940" y="1587501"/>
            <a:ext cx="67037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Crash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1460500" y="145015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968500" y="1868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445000" y="2272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T3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1206500" y="26941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T4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5584293" y="3161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T5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5456E47-874B-FD4D-9A5D-B9C38FADD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Recovery with checkpoint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20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CA6D2-C21B-261C-C931-FB34EEFB9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EB4B27-C675-4B7B-78FD-E5E0664C9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A169B68-81D5-9628-5821-93A53E97D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837" y="1705372"/>
            <a:ext cx="7372325" cy="266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Case study#2: checkpoint in LLM (pre)training</a:t>
            </a:r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&amp; How we configure the checkpoint frequency </a:t>
            </a: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3590DF8-BD89-F8AD-3D48-6F20EF9772C6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111A21D-FE90-6F1D-CB5F-42D3CB8D5C32}"/>
              </a:ext>
            </a:extLst>
          </p:cNvPr>
          <p:cNvSpPr txBox="1"/>
          <p:nvPr/>
        </p:nvSpPr>
        <p:spPr>
          <a:xfrm>
            <a:off x="107503" y="5301468"/>
            <a:ext cx="7372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Credit: Some contents are from </a:t>
            </a:r>
            <a:r>
              <a:rPr kumimoji="1" lang="en-US" altLang="zh-CN" dirty="0" err="1"/>
              <a:t>Jiali</a:t>
            </a:r>
            <a:r>
              <a:rPr kumimoji="1" lang="en-US" altLang="zh-CN" dirty="0"/>
              <a:t> Wang @ IPADS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18347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625BE2-F170-CDB1-896A-BD5F39FC1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Background: LLM training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E18384-2ADA-0BFA-3075-69943A78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cxnSp>
        <p:nvCxnSpPr>
          <p:cNvPr id="5" name="Shape 1228">
            <a:extLst>
              <a:ext uri="{FF2B5EF4-FFF2-40B4-BE49-F238E27FC236}">
                <a16:creationId xmlns:a16="http://schemas.microsoft.com/office/drawing/2014/main" id="{A309D9D3-196C-259F-AF5E-3D43A22C03ED}"/>
              </a:ext>
            </a:extLst>
          </p:cNvPr>
          <p:cNvCxnSpPr>
            <a:cxnSpLocks/>
          </p:cNvCxnSpPr>
          <p:nvPr/>
        </p:nvCxnSpPr>
        <p:spPr>
          <a:xfrm flipV="1">
            <a:off x="5372100" y="2515976"/>
            <a:ext cx="901043" cy="606422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triangle" w="lg" len="lg"/>
          </a:ln>
        </p:spPr>
      </p:cxnSp>
      <p:sp>
        <p:nvSpPr>
          <p:cNvPr id="6" name="Shape 1229">
            <a:extLst>
              <a:ext uri="{FF2B5EF4-FFF2-40B4-BE49-F238E27FC236}">
                <a16:creationId xmlns:a16="http://schemas.microsoft.com/office/drawing/2014/main" id="{B98FC76A-7F3F-2F64-ED0C-DD70CC707587}"/>
              </a:ext>
            </a:extLst>
          </p:cNvPr>
          <p:cNvSpPr txBox="1"/>
          <p:nvPr/>
        </p:nvSpPr>
        <p:spPr>
          <a:xfrm>
            <a:off x="4045735" y="3181984"/>
            <a:ext cx="1907204" cy="5468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algn="ctr" defTabSz="685800">
              <a:buClr>
                <a:srgbClr val="003C71"/>
              </a:buClr>
              <a:buSzPct val="25000"/>
              <a:defRPr/>
            </a:pPr>
            <a:r>
              <a:rPr lang="en-US" sz="2100" kern="0" dirty="0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Learning rate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3636AC8D-BD38-D7E2-AC0D-A7C91A2B6CD5}"/>
              </a:ext>
            </a:extLst>
          </p:cNvPr>
          <p:cNvSpPr txBox="1"/>
          <p:nvPr/>
        </p:nvSpPr>
        <p:spPr>
          <a:xfrm>
            <a:off x="3813240" y="3828883"/>
            <a:ext cx="5106236" cy="1287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Two key elements:</a:t>
            </a:r>
          </a:p>
          <a:p>
            <a:pPr marL="257175" indent="-257175" defTabSz="6858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computed gradient: the direction</a:t>
            </a:r>
          </a:p>
          <a:p>
            <a:pPr marL="257175" indent="-257175" defTabSz="6858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learning rate: how big a step do we take?</a:t>
            </a:r>
          </a:p>
        </p:txBody>
      </p:sp>
      <p:sp>
        <p:nvSpPr>
          <p:cNvPr id="8" name="Right Brace 5">
            <a:extLst>
              <a:ext uri="{FF2B5EF4-FFF2-40B4-BE49-F238E27FC236}">
                <a16:creationId xmlns:a16="http://schemas.microsoft.com/office/drawing/2014/main" id="{91117E4B-1654-791D-4254-649A91D61468}"/>
              </a:ext>
            </a:extLst>
          </p:cNvPr>
          <p:cNvSpPr/>
          <p:nvPr/>
        </p:nvSpPr>
        <p:spPr>
          <a:xfrm rot="5400000">
            <a:off x="7143395" y="2096241"/>
            <a:ext cx="216863" cy="1835453"/>
          </a:xfrm>
          <a:prstGeom prst="rightBrace">
            <a:avLst>
              <a:gd name="adj1" fmla="val 8333"/>
              <a:gd name="adj2" fmla="val 5402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buClr>
                <a:srgbClr val="000000"/>
              </a:buClr>
              <a:defRPr/>
            </a:pPr>
            <a:endParaRPr lang="en-US" sz="105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9" name="Picture 23">
            <a:extLst>
              <a:ext uri="{FF2B5EF4-FFF2-40B4-BE49-F238E27FC236}">
                <a16:creationId xmlns:a16="http://schemas.microsoft.com/office/drawing/2014/main" id="{71729EBE-E32C-8C51-C733-4E3CA09647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880"/>
          <a:stretch/>
        </p:blipFill>
        <p:spPr>
          <a:xfrm>
            <a:off x="791627" y="1248255"/>
            <a:ext cx="2509902" cy="790355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6E738765-37AB-78B2-E082-A29FD3148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25" y="2247530"/>
            <a:ext cx="3356039" cy="2592123"/>
          </a:xfrm>
          <a:prstGeom prst="rect">
            <a:avLst/>
          </a:prstGeom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55B0357D-AB93-7591-6EEE-8AE1E8730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611" y="1075012"/>
            <a:ext cx="3599762" cy="811106"/>
          </a:xfrm>
          <a:prstGeom prst="rect">
            <a:avLst/>
          </a:prstGeom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17BC2CED-DCF1-DF5C-ABDB-1027F23C9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7442" y="3226220"/>
            <a:ext cx="514350" cy="257175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5A2AC2AF-C9BC-60EA-8B7B-5CDE92137F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4473" y="1926798"/>
            <a:ext cx="3356039" cy="87008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2AEB3D4-631A-77AE-8C03-420E4B5CD03A}"/>
              </a:ext>
            </a:extLst>
          </p:cNvPr>
          <p:cNvSpPr/>
          <p:nvPr/>
        </p:nvSpPr>
        <p:spPr>
          <a:xfrm>
            <a:off x="4720459" y="2095126"/>
            <a:ext cx="619489" cy="504056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FBD27A8-FA6C-54E6-2AA6-D6C1181BF067}"/>
              </a:ext>
            </a:extLst>
          </p:cNvPr>
          <p:cNvSpPr txBox="1"/>
          <p:nvPr/>
        </p:nvSpPr>
        <p:spPr>
          <a:xfrm>
            <a:off x="3703209" y="1685114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The model parameters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416D129F-DA19-2E05-B1EA-59198951385A}"/>
              </a:ext>
            </a:extLst>
          </p:cNvPr>
          <p:cNvSpPr/>
          <p:nvPr/>
        </p:nvSpPr>
        <p:spPr>
          <a:xfrm>
            <a:off x="4356283" y="1996068"/>
            <a:ext cx="461044" cy="399946"/>
          </a:xfrm>
          <a:custGeom>
            <a:avLst/>
            <a:gdLst>
              <a:gd name="connsiteX0" fmla="*/ 461044 w 461044"/>
              <a:gd name="connsiteY0" fmla="*/ 356839 h 399946"/>
              <a:gd name="connsiteX1" fmla="*/ 37297 w 461044"/>
              <a:gd name="connsiteY1" fmla="*/ 367991 h 399946"/>
              <a:gd name="connsiteX2" fmla="*/ 48449 w 461044"/>
              <a:gd name="connsiteY2" fmla="*/ 0 h 39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044" h="399946">
                <a:moveTo>
                  <a:pt x="461044" y="356839"/>
                </a:moveTo>
                <a:cubicBezTo>
                  <a:pt x="283553" y="392151"/>
                  <a:pt x="106063" y="427464"/>
                  <a:pt x="37297" y="367991"/>
                </a:cubicBezTo>
                <a:cubicBezTo>
                  <a:pt x="-31469" y="308518"/>
                  <a:pt x="8490" y="154259"/>
                  <a:pt x="48449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EC49ECA-1FE3-3172-3DCC-A87DC3052C0B}"/>
              </a:ext>
            </a:extLst>
          </p:cNvPr>
          <p:cNvSpPr/>
          <p:nvPr/>
        </p:nvSpPr>
        <p:spPr>
          <a:xfrm>
            <a:off x="3821603" y="4702601"/>
            <a:ext cx="5106236" cy="504056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745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F997CD-25E9-2166-5B64-ECA555D3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Background: LLM training w/ optimizer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785343-89CF-4B4F-9BBF-DE67B67D9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584176"/>
          </a:xfrm>
        </p:spPr>
        <p:txBody>
          <a:bodyPr/>
          <a:lstStyle/>
          <a:p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How to learn given the gradient? </a:t>
            </a:r>
          </a:p>
          <a:p>
            <a:pPr lvl="1"/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big topic in AI community. To achieve stable training, we need some advanced method </a:t>
            </a:r>
          </a:p>
          <a:p>
            <a:pPr lvl="1"/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E.g., Adam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FC8D17-959C-A84C-44F6-A161C9CBF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pic>
        <p:nvPicPr>
          <p:cNvPr id="6" name="图片 5" descr="文本&#10;&#10;AI 生成的内容可能不正确。">
            <a:extLst>
              <a:ext uri="{FF2B5EF4-FFF2-40B4-BE49-F238E27FC236}">
                <a16:creationId xmlns:a16="http://schemas.microsoft.com/office/drawing/2014/main" id="{3D3D3DE9-B23D-9428-4077-C0F40B32CE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129" y="2219796"/>
            <a:ext cx="4949676" cy="2614923"/>
          </a:xfrm>
          <a:prstGeom prst="rect">
            <a:avLst/>
          </a:prstGeom>
          <a:ln>
            <a:solidFill>
              <a:srgbClr val="BE374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766F194-F66B-1D30-A727-357B9A65D85D}"/>
              </a:ext>
            </a:extLst>
          </p:cNvPr>
          <p:cNvSpPr txBox="1"/>
          <p:nvPr/>
        </p:nvSpPr>
        <p:spPr>
          <a:xfrm>
            <a:off x="4726171" y="4903292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The famous Adam optimizer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F7492F7-8B5E-2BB7-A209-540A2481B4D3}"/>
              </a:ext>
            </a:extLst>
          </p:cNvPr>
          <p:cNvSpPr/>
          <p:nvPr/>
        </p:nvSpPr>
        <p:spPr>
          <a:xfrm>
            <a:off x="4572000" y="2497460"/>
            <a:ext cx="504056" cy="864096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033DC0D-1DE7-94D1-5A70-C08EE89CFEBC}"/>
              </a:ext>
            </a:extLst>
          </p:cNvPr>
          <p:cNvSpPr txBox="1"/>
          <p:nvPr/>
        </p:nvSpPr>
        <p:spPr>
          <a:xfrm>
            <a:off x="2891942" y="2575273"/>
            <a:ext cx="173637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Optimizer state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73AED02-A057-CD25-980D-4990D30514E0}"/>
              </a:ext>
            </a:extLst>
          </p:cNvPr>
          <p:cNvSpPr/>
          <p:nvPr/>
        </p:nvSpPr>
        <p:spPr>
          <a:xfrm>
            <a:off x="4376287" y="4008644"/>
            <a:ext cx="699769" cy="676765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FB38DA7-5F4B-C319-6695-D9B72AA98E34}"/>
              </a:ext>
            </a:extLst>
          </p:cNvPr>
          <p:cNvSpPr txBox="1"/>
          <p:nvPr/>
        </p:nvSpPr>
        <p:spPr>
          <a:xfrm>
            <a:off x="2696229" y="4058748"/>
            <a:ext cx="17363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Model weights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4969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CFDF0-3679-82CE-0216-1853A2261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Background: LLM training (Logic view)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5C99D9-8E22-5AB3-1B1E-D14EF722C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CC05572B-81A1-96BE-247F-CA0C1F9D917C}"/>
              </a:ext>
            </a:extLst>
          </p:cNvPr>
          <p:cNvGrpSpPr/>
          <p:nvPr/>
        </p:nvGrpSpPr>
        <p:grpSpPr>
          <a:xfrm>
            <a:off x="591885" y="1787993"/>
            <a:ext cx="1634883" cy="432048"/>
            <a:chOff x="616226" y="2641476"/>
            <a:chExt cx="1634883" cy="432048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EFD3E033-D28C-CD1E-68C2-15B072576344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7BF84CF7-6A62-30CC-0A2E-63C4ED07E406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1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23E5416-DF8F-EEC6-67B2-DA573B39BC17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6B09D78C-BB14-A1B8-EAFF-9A8FC03DDBCE}"/>
              </a:ext>
            </a:extLst>
          </p:cNvPr>
          <p:cNvSpPr txBox="1"/>
          <p:nvPr/>
        </p:nvSpPr>
        <p:spPr>
          <a:xfrm>
            <a:off x="1489686" y="2938684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>
                <a:solidFill>
                  <a:srgbClr val="4D6647"/>
                </a:solidFill>
              </a:rPr>
              <a:t>Backward</a:t>
            </a:r>
            <a:endParaRPr kumimoji="1" lang="zh-CN" altLang="en-US" sz="2000" b="1" dirty="0">
              <a:solidFill>
                <a:srgbClr val="4D6647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1D9C12C-7A25-7C82-B91C-337A146BBB41}"/>
              </a:ext>
            </a:extLst>
          </p:cNvPr>
          <p:cNvSpPr txBox="1"/>
          <p:nvPr/>
        </p:nvSpPr>
        <p:spPr>
          <a:xfrm>
            <a:off x="1489686" y="3327961"/>
            <a:ext cx="1196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3">
                    <a:lumMod val="50000"/>
                  </a:schemeClr>
                </a:solidFill>
              </a:rPr>
              <a:t>Forward</a:t>
            </a:r>
            <a:endParaRPr kumimoji="1" lang="zh-CN" altLang="en-US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25152CA-BAF3-7564-C9E0-81E84BE3FCAC}"/>
              </a:ext>
            </a:extLst>
          </p:cNvPr>
          <p:cNvSpPr txBox="1"/>
          <p:nvPr/>
        </p:nvSpPr>
        <p:spPr>
          <a:xfrm>
            <a:off x="1489686" y="2534436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4">
                    <a:lumMod val="50000"/>
                  </a:schemeClr>
                </a:solidFill>
              </a:rPr>
              <a:t>Update</a:t>
            </a:r>
            <a:endParaRPr kumimoji="1" lang="zh-CN" altLang="en-US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C5EE9B7D-8E38-97FA-1479-1739D8A58AF7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2017236" y="2220041"/>
            <a:ext cx="0" cy="432048"/>
          </a:xfrm>
          <a:prstGeom prst="straightConnector1">
            <a:avLst/>
          </a:prstGeom>
          <a:ln w="22225">
            <a:solidFill>
              <a:schemeClr val="tx1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B5ED374C-70CC-4376-CBD2-65C640E6D8D3}"/>
              </a:ext>
            </a:extLst>
          </p:cNvPr>
          <p:cNvSpPr/>
          <p:nvPr/>
        </p:nvSpPr>
        <p:spPr>
          <a:xfrm>
            <a:off x="1436711" y="2207769"/>
            <a:ext cx="149087" cy="964096"/>
          </a:xfrm>
          <a:custGeom>
            <a:avLst/>
            <a:gdLst>
              <a:gd name="connsiteX0" fmla="*/ 0 w 149087"/>
              <a:gd name="connsiteY0" fmla="*/ 0 h 964096"/>
              <a:gd name="connsiteX1" fmla="*/ 0 w 149087"/>
              <a:gd name="connsiteY1" fmla="*/ 964096 h 964096"/>
              <a:gd name="connsiteX2" fmla="*/ 149087 w 149087"/>
              <a:gd name="connsiteY2" fmla="*/ 964096 h 96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087" h="964096">
                <a:moveTo>
                  <a:pt x="0" y="0"/>
                </a:moveTo>
                <a:lnTo>
                  <a:pt x="0" y="964096"/>
                </a:lnTo>
                <a:lnTo>
                  <a:pt x="149087" y="964096"/>
                </a:lnTo>
              </a:path>
            </a:pathLst>
          </a:custGeom>
          <a:noFill/>
          <a:ln>
            <a:solidFill>
              <a:schemeClr val="tx1"/>
            </a:solidFill>
            <a:tailEnd type="none" w="med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任意形状 40">
            <a:extLst>
              <a:ext uri="{FF2B5EF4-FFF2-40B4-BE49-F238E27FC236}">
                <a16:creationId xmlns:a16="http://schemas.microsoft.com/office/drawing/2014/main" id="{EF0119C5-9B57-A784-FB2A-0B8261BC935A}"/>
              </a:ext>
            </a:extLst>
          </p:cNvPr>
          <p:cNvSpPr/>
          <p:nvPr/>
        </p:nvSpPr>
        <p:spPr>
          <a:xfrm>
            <a:off x="833754" y="2207768"/>
            <a:ext cx="752044" cy="1320247"/>
          </a:xfrm>
          <a:custGeom>
            <a:avLst/>
            <a:gdLst>
              <a:gd name="connsiteX0" fmla="*/ 0 w 149087"/>
              <a:gd name="connsiteY0" fmla="*/ 0 h 964096"/>
              <a:gd name="connsiteX1" fmla="*/ 0 w 149087"/>
              <a:gd name="connsiteY1" fmla="*/ 964096 h 964096"/>
              <a:gd name="connsiteX2" fmla="*/ 149087 w 149087"/>
              <a:gd name="connsiteY2" fmla="*/ 964096 h 96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087" h="964096">
                <a:moveTo>
                  <a:pt x="0" y="0"/>
                </a:moveTo>
                <a:lnTo>
                  <a:pt x="0" y="964096"/>
                </a:lnTo>
                <a:lnTo>
                  <a:pt x="149087" y="96409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302CB5C-C083-0D76-F618-6C55C382B37C}"/>
              </a:ext>
            </a:extLst>
          </p:cNvPr>
          <p:cNvSpPr txBox="1"/>
          <p:nvPr/>
        </p:nvSpPr>
        <p:spPr>
          <a:xfrm>
            <a:off x="1019267" y="1318473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1</a:t>
            </a:r>
            <a:endParaRPr kumimoji="1" lang="zh-CN" altLang="en-US" sz="2000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B9B8F72-96A6-3A07-0D79-BEE03E791878}"/>
              </a:ext>
            </a:extLst>
          </p:cNvPr>
          <p:cNvSpPr txBox="1"/>
          <p:nvPr/>
        </p:nvSpPr>
        <p:spPr>
          <a:xfrm>
            <a:off x="2520913" y="1309835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2</a:t>
            </a:r>
            <a:endParaRPr kumimoji="1" lang="zh-CN" altLang="en-US" sz="20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45BAF19-13EB-6C5A-1AB3-287EC02C853B}"/>
              </a:ext>
            </a:extLst>
          </p:cNvPr>
          <p:cNvSpPr txBox="1"/>
          <p:nvPr/>
        </p:nvSpPr>
        <p:spPr>
          <a:xfrm>
            <a:off x="4159756" y="1318473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3</a:t>
            </a:r>
            <a:endParaRPr kumimoji="1" lang="zh-CN" altLang="en-US" sz="20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BDDAECD-FF81-8FE5-CC81-EEF6FBABB550}"/>
              </a:ext>
            </a:extLst>
          </p:cNvPr>
          <p:cNvSpPr txBox="1"/>
          <p:nvPr/>
        </p:nvSpPr>
        <p:spPr>
          <a:xfrm>
            <a:off x="7182366" y="1318473"/>
            <a:ext cx="80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N</a:t>
            </a:r>
            <a:endParaRPr kumimoji="1" lang="zh-CN" altLang="en-US" sz="2000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3C37E08-7251-F001-B5C8-CA49F7B1BF0C}"/>
              </a:ext>
            </a:extLst>
          </p:cNvPr>
          <p:cNvSpPr txBox="1"/>
          <p:nvPr/>
        </p:nvSpPr>
        <p:spPr>
          <a:xfrm>
            <a:off x="5726757" y="1326328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8451A9BD-FC05-24C4-E74E-2686978E8246}"/>
              </a:ext>
            </a:extLst>
          </p:cNvPr>
          <p:cNvCxnSpPr>
            <a:cxnSpLocks/>
          </p:cNvCxnSpPr>
          <p:nvPr/>
        </p:nvCxnSpPr>
        <p:spPr>
          <a:xfrm>
            <a:off x="2221902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C6CC57C2-BEE5-0422-4E26-FB1549A48635}"/>
              </a:ext>
            </a:extLst>
          </p:cNvPr>
          <p:cNvCxnSpPr>
            <a:cxnSpLocks/>
          </p:cNvCxnSpPr>
          <p:nvPr/>
        </p:nvCxnSpPr>
        <p:spPr>
          <a:xfrm>
            <a:off x="3856785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15372F9A-8C6E-CA78-C49D-BE308E07D20B}"/>
              </a:ext>
            </a:extLst>
          </p:cNvPr>
          <p:cNvGrpSpPr/>
          <p:nvPr/>
        </p:nvGrpSpPr>
        <p:grpSpPr>
          <a:xfrm>
            <a:off x="2221902" y="1787993"/>
            <a:ext cx="1634883" cy="432048"/>
            <a:chOff x="616226" y="2641476"/>
            <a:chExt cx="1634883" cy="432048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C0E74524-112E-2E9B-FB1C-15FD0DD42104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91789442-DF4F-EC6B-5A4B-69815AF0D7E6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2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7711B082-E5AE-E64F-5592-1154902E5553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72EFD7B4-5C08-F679-F687-0521564B0B09}"/>
              </a:ext>
            </a:extLst>
          </p:cNvPr>
          <p:cNvGrpSpPr/>
          <p:nvPr/>
        </p:nvGrpSpPr>
        <p:grpSpPr>
          <a:xfrm>
            <a:off x="3851920" y="1787993"/>
            <a:ext cx="1634883" cy="432048"/>
            <a:chOff x="616226" y="2641476"/>
            <a:chExt cx="1634883" cy="432048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A4C38C2E-BF89-6A63-07E8-9B1BE7884B25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4F11C287-3E4A-BDF2-C622-63EE53A2DF5D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3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FA0998F0-02E7-B8E9-2456-A275BAF0F57B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39C6DC3F-1C34-0E82-9E28-E10D49D00352}"/>
              </a:ext>
            </a:extLst>
          </p:cNvPr>
          <p:cNvGrpSpPr/>
          <p:nvPr/>
        </p:nvGrpSpPr>
        <p:grpSpPr>
          <a:xfrm>
            <a:off x="6907280" y="1787993"/>
            <a:ext cx="1634883" cy="432048"/>
            <a:chOff x="616226" y="2641476"/>
            <a:chExt cx="1634883" cy="432048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CBD4DFF2-7C21-07FB-B76F-E3B875E82F2C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9BA4FBCC-60EB-9B8E-134C-A5A042F6F035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N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4A7CBAA5-5070-0097-07D6-9179C78AD8BA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69" name="图片 68" descr="文本&#10;&#10;AI 生成的内容可能不正确。">
            <a:extLst>
              <a:ext uri="{FF2B5EF4-FFF2-40B4-BE49-F238E27FC236}">
                <a16:creationId xmlns:a16="http://schemas.microsoft.com/office/drawing/2014/main" id="{91A8AE13-727D-0D6B-E882-9A778ED82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154" y="2648249"/>
            <a:ext cx="4949676" cy="2614923"/>
          </a:xfrm>
          <a:prstGeom prst="rect">
            <a:avLst/>
          </a:prstGeom>
          <a:ln>
            <a:solidFill>
              <a:srgbClr val="BE374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1" name="直线连接符 70">
            <a:extLst>
              <a:ext uri="{FF2B5EF4-FFF2-40B4-BE49-F238E27FC236}">
                <a16:creationId xmlns:a16="http://schemas.microsoft.com/office/drawing/2014/main" id="{2BAB33AE-4DD4-9FC3-1239-B592D4EEDA54}"/>
              </a:ext>
            </a:extLst>
          </p:cNvPr>
          <p:cNvCxnSpPr>
            <a:cxnSpLocks/>
            <a:stCxn id="38" idx="3"/>
          </p:cNvCxnSpPr>
          <p:nvPr/>
        </p:nvCxnSpPr>
        <p:spPr>
          <a:xfrm flipV="1">
            <a:off x="2544783" y="2648249"/>
            <a:ext cx="1029624" cy="86242"/>
          </a:xfrm>
          <a:prstGeom prst="line">
            <a:avLst/>
          </a:prstGeom>
          <a:ln w="9525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连接符 72">
            <a:extLst>
              <a:ext uri="{FF2B5EF4-FFF2-40B4-BE49-F238E27FC236}">
                <a16:creationId xmlns:a16="http://schemas.microsoft.com/office/drawing/2014/main" id="{3B13A091-CDDE-8FA0-BA15-E131F74E4F07}"/>
              </a:ext>
            </a:extLst>
          </p:cNvPr>
          <p:cNvCxnSpPr>
            <a:cxnSpLocks/>
          </p:cNvCxnSpPr>
          <p:nvPr/>
        </p:nvCxnSpPr>
        <p:spPr>
          <a:xfrm>
            <a:off x="2520913" y="2878726"/>
            <a:ext cx="1021241" cy="2440018"/>
          </a:xfrm>
          <a:prstGeom prst="line">
            <a:avLst/>
          </a:prstGeom>
          <a:ln w="9525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899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49CB92-9405-2F8F-A8A4-54DFD6194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Background: LLM training (System view)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FB0401-9BF3-8B5B-109B-25A2767A1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01239"/>
          </a:xfrm>
        </p:spPr>
        <p:txBody>
          <a:bodyPr/>
          <a:lstStyle/>
          <a:p>
            <a:r>
              <a:rPr kumimoji="1" lang="en-US" altLang="zh-CN" dirty="0"/>
              <a:t>We will talk about more details later, but we can give an overview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E17A8E-D215-9DDC-3BE0-AFA1ADB77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EF412EE-D583-3C86-22E2-5F8BB5E9A2E1}"/>
              </a:ext>
            </a:extLst>
          </p:cNvPr>
          <p:cNvGrpSpPr/>
          <p:nvPr/>
        </p:nvGrpSpPr>
        <p:grpSpPr>
          <a:xfrm>
            <a:off x="591885" y="2113166"/>
            <a:ext cx="1634883" cy="432048"/>
            <a:chOff x="616226" y="2641476"/>
            <a:chExt cx="1634883" cy="43204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D1C9830-1A51-4A06-D290-C61BF661BE7B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56CFD8A-1668-3FCB-5730-F84C5FB5A78C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1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99F1983-94FE-B041-B2B7-33909417063B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90F1FD1B-DB4A-E849-7BFD-FCCCF0B6187E}"/>
              </a:ext>
            </a:extLst>
          </p:cNvPr>
          <p:cNvSpPr txBox="1"/>
          <p:nvPr/>
        </p:nvSpPr>
        <p:spPr>
          <a:xfrm>
            <a:off x="1019267" y="1643646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1</a:t>
            </a:r>
            <a:endParaRPr kumimoji="1"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643DC3D-824E-CA9B-D903-4A2A2F8670D1}"/>
              </a:ext>
            </a:extLst>
          </p:cNvPr>
          <p:cNvSpPr txBox="1"/>
          <p:nvPr/>
        </p:nvSpPr>
        <p:spPr>
          <a:xfrm>
            <a:off x="2520913" y="1635008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2</a:t>
            </a:r>
            <a:endParaRPr kumimoji="1" lang="zh-CN" altLang="en-US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449D5F1-18F2-EE5E-26B8-FAC2C374089F}"/>
              </a:ext>
            </a:extLst>
          </p:cNvPr>
          <p:cNvSpPr txBox="1"/>
          <p:nvPr/>
        </p:nvSpPr>
        <p:spPr>
          <a:xfrm>
            <a:off x="4159756" y="1643646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3</a:t>
            </a:r>
            <a:endParaRPr kumimoji="1" lang="zh-CN" alt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5FA962C-245D-C65A-7617-844C5FED844F}"/>
              </a:ext>
            </a:extLst>
          </p:cNvPr>
          <p:cNvSpPr txBox="1"/>
          <p:nvPr/>
        </p:nvSpPr>
        <p:spPr>
          <a:xfrm>
            <a:off x="7182366" y="1643646"/>
            <a:ext cx="80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N</a:t>
            </a:r>
            <a:endParaRPr kumimoji="1" lang="zh-CN" altLang="en-US" sz="2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FC67CDC-1E2B-89BA-C749-6A9D67FD5FAB}"/>
              </a:ext>
            </a:extLst>
          </p:cNvPr>
          <p:cNvSpPr txBox="1"/>
          <p:nvPr/>
        </p:nvSpPr>
        <p:spPr>
          <a:xfrm>
            <a:off x="5726757" y="1651501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71569B50-5B7E-5562-8C61-58524CFD6FDF}"/>
              </a:ext>
            </a:extLst>
          </p:cNvPr>
          <p:cNvCxnSpPr>
            <a:cxnSpLocks/>
          </p:cNvCxnSpPr>
          <p:nvPr/>
        </p:nvCxnSpPr>
        <p:spPr>
          <a:xfrm>
            <a:off x="2221902" y="1676429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8090CE4D-AB3A-8368-2EB7-06AA0CCFB815}"/>
              </a:ext>
            </a:extLst>
          </p:cNvPr>
          <p:cNvCxnSpPr>
            <a:cxnSpLocks/>
          </p:cNvCxnSpPr>
          <p:nvPr/>
        </p:nvCxnSpPr>
        <p:spPr>
          <a:xfrm>
            <a:off x="3856785" y="1676429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6961DAA-5D4B-28EF-D6D3-A1C34E69722D}"/>
              </a:ext>
            </a:extLst>
          </p:cNvPr>
          <p:cNvGrpSpPr/>
          <p:nvPr/>
        </p:nvGrpSpPr>
        <p:grpSpPr>
          <a:xfrm>
            <a:off x="2221902" y="2113166"/>
            <a:ext cx="1634883" cy="432048"/>
            <a:chOff x="616226" y="2641476"/>
            <a:chExt cx="1634883" cy="43204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BAF1E20-D9EF-085B-D87A-CFAD787E7DD9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031BBC2-2FFE-BEA0-20CD-2313C368D034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2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2981ACF-AC62-13C5-EE60-3AB425246F18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266CB71-6FB1-D163-6B8A-A7D78637231D}"/>
              </a:ext>
            </a:extLst>
          </p:cNvPr>
          <p:cNvGrpSpPr/>
          <p:nvPr/>
        </p:nvGrpSpPr>
        <p:grpSpPr>
          <a:xfrm>
            <a:off x="3851920" y="2113166"/>
            <a:ext cx="1634883" cy="432048"/>
            <a:chOff x="616226" y="2641476"/>
            <a:chExt cx="1634883" cy="43204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A1A2CCE-68FC-82AE-E51D-78239F161B82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852B851-E6F1-5A8C-B821-E8C20120F4E5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3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52D8C627-6E8B-0C5E-1F3D-8E475B49F967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0730BA1-7F74-C8B3-4BAF-F331FE4FC843}"/>
              </a:ext>
            </a:extLst>
          </p:cNvPr>
          <p:cNvGrpSpPr/>
          <p:nvPr/>
        </p:nvGrpSpPr>
        <p:grpSpPr>
          <a:xfrm>
            <a:off x="6907280" y="2113166"/>
            <a:ext cx="1634883" cy="432048"/>
            <a:chOff x="616226" y="2641476"/>
            <a:chExt cx="1634883" cy="43204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83F08B9-CC8C-6C98-BDE5-9075D8A5003F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ECB5A71-32A5-4624-5010-6B19EF9A5306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N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47E40FB9-810C-4AC7-7895-DE0667583C62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27F5B02E-847F-56BA-5700-A50D4C42622D}"/>
              </a:ext>
            </a:extLst>
          </p:cNvPr>
          <p:cNvCxnSpPr>
            <a:cxnSpLocks/>
            <a:endCxn id="3" idx="1"/>
          </p:cNvCxnSpPr>
          <p:nvPr/>
        </p:nvCxnSpPr>
        <p:spPr>
          <a:xfrm flipH="1" flipV="1">
            <a:off x="457200" y="2129928"/>
            <a:ext cx="134685" cy="444903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4CE2AAB0-636F-3A7A-CA12-5A8C5922AB29}"/>
              </a:ext>
            </a:extLst>
          </p:cNvPr>
          <p:cNvCxnSpPr>
            <a:cxnSpLocks/>
          </p:cNvCxnSpPr>
          <p:nvPr/>
        </p:nvCxnSpPr>
        <p:spPr>
          <a:xfrm>
            <a:off x="2226767" y="2545214"/>
            <a:ext cx="6460033" cy="805698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8B776773-BA17-55EF-EB5A-EC1E4EA0E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63" y="3289476"/>
            <a:ext cx="462644" cy="462644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DA6FC818-F23F-4B5E-54A7-679C36B43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59" y="3885072"/>
            <a:ext cx="432048" cy="432048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82B2812-CD69-80A8-1F69-0B0C0A1DB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44" y="4471286"/>
            <a:ext cx="432048" cy="432048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F54B0B7B-3C2F-9C18-E2A1-AD8054089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59" y="5190452"/>
            <a:ext cx="432048" cy="432048"/>
          </a:xfrm>
          <a:prstGeom prst="rect">
            <a:avLst/>
          </a:prstGeom>
        </p:spPr>
      </p:pic>
      <p:sp>
        <p:nvSpPr>
          <p:cNvPr id="41" name="三角形 40">
            <a:extLst>
              <a:ext uri="{FF2B5EF4-FFF2-40B4-BE49-F238E27FC236}">
                <a16:creationId xmlns:a16="http://schemas.microsoft.com/office/drawing/2014/main" id="{8EA7AA34-277E-DD9A-9759-DFA713E2C1EE}"/>
              </a:ext>
            </a:extLst>
          </p:cNvPr>
          <p:cNvSpPr/>
          <p:nvPr/>
        </p:nvSpPr>
        <p:spPr>
          <a:xfrm>
            <a:off x="410544" y="3265683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三角形 41">
            <a:extLst>
              <a:ext uri="{FF2B5EF4-FFF2-40B4-BE49-F238E27FC236}">
                <a16:creationId xmlns:a16="http://schemas.microsoft.com/office/drawing/2014/main" id="{2A249FF6-2824-55A4-9B66-5ED519072355}"/>
              </a:ext>
            </a:extLst>
          </p:cNvPr>
          <p:cNvSpPr/>
          <p:nvPr/>
        </p:nvSpPr>
        <p:spPr>
          <a:xfrm>
            <a:off x="413871" y="3900716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三角形 42">
            <a:extLst>
              <a:ext uri="{FF2B5EF4-FFF2-40B4-BE49-F238E27FC236}">
                <a16:creationId xmlns:a16="http://schemas.microsoft.com/office/drawing/2014/main" id="{DCE952EF-C44E-194B-ED80-9CBE51DC9F76}"/>
              </a:ext>
            </a:extLst>
          </p:cNvPr>
          <p:cNvSpPr/>
          <p:nvPr/>
        </p:nvSpPr>
        <p:spPr>
          <a:xfrm>
            <a:off x="404849" y="4503707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三角形 43">
            <a:extLst>
              <a:ext uri="{FF2B5EF4-FFF2-40B4-BE49-F238E27FC236}">
                <a16:creationId xmlns:a16="http://schemas.microsoft.com/office/drawing/2014/main" id="{F64DC29D-67DE-9510-6E04-2814074BAA5C}"/>
              </a:ext>
            </a:extLst>
          </p:cNvPr>
          <p:cNvSpPr/>
          <p:nvPr/>
        </p:nvSpPr>
        <p:spPr>
          <a:xfrm>
            <a:off x="404849" y="5213158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三角形 44">
            <a:extLst>
              <a:ext uri="{FF2B5EF4-FFF2-40B4-BE49-F238E27FC236}">
                <a16:creationId xmlns:a16="http://schemas.microsoft.com/office/drawing/2014/main" id="{E6CB9A7F-8D02-1281-D59E-35F4AA7EBB6D}"/>
              </a:ext>
            </a:extLst>
          </p:cNvPr>
          <p:cNvSpPr/>
          <p:nvPr/>
        </p:nvSpPr>
        <p:spPr>
          <a:xfrm>
            <a:off x="1068978" y="2818966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7882813-3609-2519-5977-733C7D7FA854}"/>
              </a:ext>
            </a:extLst>
          </p:cNvPr>
          <p:cNvSpPr txBox="1"/>
          <p:nvPr/>
        </p:nvSpPr>
        <p:spPr>
          <a:xfrm>
            <a:off x="1274612" y="2792596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= Optimizer state + Model weight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86705D0-FA0D-DB30-5FB6-2541E58669A4}"/>
              </a:ext>
            </a:extLst>
          </p:cNvPr>
          <p:cNvSpPr/>
          <p:nvPr/>
        </p:nvSpPr>
        <p:spPr>
          <a:xfrm>
            <a:off x="1019267" y="3347398"/>
            <a:ext cx="1251523" cy="1589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A80199F4-1267-C97A-5F9A-4E615B4D807E}"/>
              </a:ext>
            </a:extLst>
          </p:cNvPr>
          <p:cNvSpPr/>
          <p:nvPr/>
        </p:nvSpPr>
        <p:spPr>
          <a:xfrm>
            <a:off x="2257274" y="3347398"/>
            <a:ext cx="2307973" cy="158983"/>
          </a:xfrm>
          <a:prstGeom prst="rect">
            <a:avLst/>
          </a:prstGeom>
          <a:solidFill>
            <a:srgbClr val="DDF2D8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4D6647"/>
                </a:solidFill>
              </a:rPr>
              <a:t>1</a:t>
            </a:r>
            <a:endParaRPr kumimoji="1" lang="zh-CN" altLang="en-US" b="1" dirty="0">
              <a:solidFill>
                <a:srgbClr val="4D6647"/>
              </a:solidFill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2F13783F-2456-9B7D-0BC2-5EA0D8471DC9}"/>
              </a:ext>
            </a:extLst>
          </p:cNvPr>
          <p:cNvSpPr/>
          <p:nvPr/>
        </p:nvSpPr>
        <p:spPr>
          <a:xfrm>
            <a:off x="5446317" y="3347398"/>
            <a:ext cx="1213915" cy="1589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45E42DB6-B2D6-763B-BD17-141EF69B5178}"/>
              </a:ext>
            </a:extLst>
          </p:cNvPr>
          <p:cNvSpPr/>
          <p:nvPr/>
        </p:nvSpPr>
        <p:spPr>
          <a:xfrm>
            <a:off x="1018825" y="3937620"/>
            <a:ext cx="1251523" cy="1589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5AF85A18-C689-EDD6-05CB-31E68CED9D64}"/>
              </a:ext>
            </a:extLst>
          </p:cNvPr>
          <p:cNvSpPr/>
          <p:nvPr/>
        </p:nvSpPr>
        <p:spPr>
          <a:xfrm>
            <a:off x="2256832" y="3937620"/>
            <a:ext cx="2307973" cy="158983"/>
          </a:xfrm>
          <a:prstGeom prst="rect">
            <a:avLst/>
          </a:prstGeom>
          <a:solidFill>
            <a:srgbClr val="DDF2D8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4D6647"/>
                </a:solidFill>
              </a:rPr>
              <a:t>1</a:t>
            </a:r>
            <a:endParaRPr kumimoji="1" lang="zh-CN" altLang="en-US" b="1" dirty="0">
              <a:solidFill>
                <a:srgbClr val="4D6647"/>
              </a:solidFill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ACE0C07-779D-AB31-2ED2-899E52F60580}"/>
              </a:ext>
            </a:extLst>
          </p:cNvPr>
          <p:cNvSpPr/>
          <p:nvPr/>
        </p:nvSpPr>
        <p:spPr>
          <a:xfrm>
            <a:off x="5445875" y="3937620"/>
            <a:ext cx="1213915" cy="1589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EDCCE38D-4120-7AA9-082C-5FEA8E462D93}"/>
              </a:ext>
            </a:extLst>
          </p:cNvPr>
          <p:cNvSpPr/>
          <p:nvPr/>
        </p:nvSpPr>
        <p:spPr>
          <a:xfrm>
            <a:off x="1018825" y="4607818"/>
            <a:ext cx="1251523" cy="1589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7B72886-BABD-D54F-45BA-4A94C30E6A20}"/>
              </a:ext>
            </a:extLst>
          </p:cNvPr>
          <p:cNvSpPr/>
          <p:nvPr/>
        </p:nvSpPr>
        <p:spPr>
          <a:xfrm>
            <a:off x="2256832" y="4607818"/>
            <a:ext cx="2307973" cy="158983"/>
          </a:xfrm>
          <a:prstGeom prst="rect">
            <a:avLst/>
          </a:prstGeom>
          <a:solidFill>
            <a:srgbClr val="DDF2D8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4D6647"/>
                </a:solidFill>
              </a:rPr>
              <a:t>1</a:t>
            </a:r>
            <a:endParaRPr kumimoji="1" lang="zh-CN" altLang="en-US" b="1" dirty="0">
              <a:solidFill>
                <a:srgbClr val="4D6647"/>
              </a:solidFill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ABF7C538-2575-7F80-23B1-A9250603895B}"/>
              </a:ext>
            </a:extLst>
          </p:cNvPr>
          <p:cNvSpPr/>
          <p:nvPr/>
        </p:nvSpPr>
        <p:spPr>
          <a:xfrm>
            <a:off x="5445875" y="4607818"/>
            <a:ext cx="1213915" cy="1589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9B97D942-4C5D-C99C-ED85-36D93114AEB0}"/>
              </a:ext>
            </a:extLst>
          </p:cNvPr>
          <p:cNvSpPr/>
          <p:nvPr/>
        </p:nvSpPr>
        <p:spPr>
          <a:xfrm>
            <a:off x="1018825" y="5264154"/>
            <a:ext cx="1251523" cy="1589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7FF136AC-85DC-54DF-9AE1-FBD057949633}"/>
              </a:ext>
            </a:extLst>
          </p:cNvPr>
          <p:cNvSpPr/>
          <p:nvPr/>
        </p:nvSpPr>
        <p:spPr>
          <a:xfrm>
            <a:off x="2256832" y="5264154"/>
            <a:ext cx="2307973" cy="158983"/>
          </a:xfrm>
          <a:prstGeom prst="rect">
            <a:avLst/>
          </a:prstGeom>
          <a:solidFill>
            <a:srgbClr val="DDF2D8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4D6647"/>
                </a:solidFill>
              </a:rPr>
              <a:t>1</a:t>
            </a:r>
            <a:endParaRPr kumimoji="1" lang="zh-CN" altLang="en-US" b="1" dirty="0">
              <a:solidFill>
                <a:srgbClr val="4D6647"/>
              </a:solidFill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7A056313-E9EB-AF8D-A7E6-571C9F9140A8}"/>
              </a:ext>
            </a:extLst>
          </p:cNvPr>
          <p:cNvSpPr/>
          <p:nvPr/>
        </p:nvSpPr>
        <p:spPr>
          <a:xfrm>
            <a:off x="5445875" y="5264154"/>
            <a:ext cx="1213915" cy="1589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164EBB0D-FA45-542D-EC47-1F30EE74E0AD}"/>
              </a:ext>
            </a:extLst>
          </p:cNvPr>
          <p:cNvSpPr/>
          <p:nvPr/>
        </p:nvSpPr>
        <p:spPr>
          <a:xfrm>
            <a:off x="4427984" y="3217540"/>
            <a:ext cx="1152128" cy="2311757"/>
          </a:xfrm>
          <a:prstGeom prst="rect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145E6877-5900-0DBC-4D70-A103342F56AD}"/>
              </a:ext>
            </a:extLst>
          </p:cNvPr>
          <p:cNvSpPr txBox="1"/>
          <p:nvPr/>
        </p:nvSpPr>
        <p:spPr>
          <a:xfrm>
            <a:off x="4288543" y="3977712"/>
            <a:ext cx="14382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dirty="0"/>
              <a:t>Aggregate </a:t>
            </a:r>
          </a:p>
          <a:p>
            <a:pPr algn="ctr"/>
            <a:r>
              <a:rPr kumimoji="1" lang="en-US" altLang="zh-CN" sz="2000" dirty="0"/>
              <a:t>updates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658557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A8D24-CE20-E4CF-636B-A932A4E23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598758-C848-DA12-C488-4C7750E6A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DCB78F5-F474-DD41-78A8-7EC135D75580}"/>
              </a:ext>
            </a:extLst>
          </p:cNvPr>
          <p:cNvSpPr/>
          <p:nvPr/>
        </p:nvSpPr>
        <p:spPr>
          <a:xfrm>
            <a:off x="-468560" y="337220"/>
            <a:ext cx="1728192" cy="936104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 descr="图形用户界面, 文本, 应用程序, 聊天或短信&#10;&#10;描述已自动生成">
            <a:extLst>
              <a:ext uri="{FF2B5EF4-FFF2-40B4-BE49-F238E27FC236}">
                <a16:creationId xmlns:a16="http://schemas.microsoft.com/office/drawing/2014/main" id="{8D23343A-7529-C003-6794-6ED90D700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3204"/>
            <a:ext cx="5568950" cy="3469505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060E21D7-B78D-8D77-6A91-78A370C22034}"/>
              </a:ext>
            </a:extLst>
          </p:cNvPr>
          <p:cNvGrpSpPr/>
          <p:nvPr/>
        </p:nvGrpSpPr>
        <p:grpSpPr>
          <a:xfrm>
            <a:off x="1475656" y="113767"/>
            <a:ext cx="7010400" cy="4914900"/>
            <a:chOff x="1475656" y="113767"/>
            <a:chExt cx="7010400" cy="4914900"/>
          </a:xfrm>
        </p:grpSpPr>
        <p:pic>
          <p:nvPicPr>
            <p:cNvPr id="9" name="图片 8" descr="图形用户界面, 文本, 应用程序&#10;&#10;描述已自动生成">
              <a:extLst>
                <a:ext uri="{FF2B5EF4-FFF2-40B4-BE49-F238E27FC236}">
                  <a16:creationId xmlns:a16="http://schemas.microsoft.com/office/drawing/2014/main" id="{EE5F340D-9E61-8044-61F4-22DC685F2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113767"/>
              <a:ext cx="7010400" cy="4914900"/>
            </a:xfrm>
            <a:prstGeom prst="rect">
              <a:avLst/>
            </a:prstGeom>
          </p:spPr>
        </p:pic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FA8FA692-2767-C6BB-6E7B-5E288E8AD35A}"/>
                </a:ext>
              </a:extLst>
            </p:cNvPr>
            <p:cNvCxnSpPr/>
            <p:nvPr/>
          </p:nvCxnSpPr>
          <p:spPr>
            <a:xfrm>
              <a:off x="2771800" y="2713484"/>
              <a:ext cx="475252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A9CD6F2-FD48-9E5E-44AA-B3ABC4120BC6}"/>
                </a:ext>
              </a:extLst>
            </p:cNvPr>
            <p:cNvSpPr/>
            <p:nvPr/>
          </p:nvSpPr>
          <p:spPr>
            <a:xfrm>
              <a:off x="2771800" y="3289548"/>
              <a:ext cx="5040560" cy="936104"/>
            </a:xfrm>
            <a:prstGeom prst="ellipse">
              <a:avLst/>
            </a:prstGeom>
            <a:noFill/>
            <a:ln w="3175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192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0DFCB-5585-BD33-599F-BCC2634F4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B2A2B0-77FC-B9DA-A68F-137740629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Tolerating failure is important in LLM training!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124ACF-B339-BFE4-27BF-0EF58E4DE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01239"/>
          </a:xfrm>
        </p:spPr>
        <p:txBody>
          <a:bodyPr/>
          <a:lstStyle/>
          <a:p>
            <a:r>
              <a:rPr kumimoji="1" lang="en-US" altLang="zh-CN" dirty="0"/>
              <a:t>We will talk about more details later, but we can give an overview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DC93C8-24E2-3F8F-2CDF-304BB713F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5A8EA49-29B3-D88F-3652-90B896AC315E}"/>
              </a:ext>
            </a:extLst>
          </p:cNvPr>
          <p:cNvGrpSpPr/>
          <p:nvPr/>
        </p:nvGrpSpPr>
        <p:grpSpPr>
          <a:xfrm>
            <a:off x="591885" y="2113166"/>
            <a:ext cx="1634883" cy="432048"/>
            <a:chOff x="616226" y="2641476"/>
            <a:chExt cx="1634883" cy="43204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E61D99F-AED5-7E5F-B2AD-674F0BB98153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5E50B87-9886-8A20-D205-F20BAF8C7990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1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12177BE-951F-0754-8869-6ED1ECB72DE5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31DC2683-105D-80A7-3305-1325F7E6EF0A}"/>
              </a:ext>
            </a:extLst>
          </p:cNvPr>
          <p:cNvSpPr txBox="1"/>
          <p:nvPr/>
        </p:nvSpPr>
        <p:spPr>
          <a:xfrm>
            <a:off x="1019267" y="1643646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1</a:t>
            </a:r>
            <a:endParaRPr kumimoji="1"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2E09E8A-4AC7-E479-5FE7-5AA21A93E133}"/>
              </a:ext>
            </a:extLst>
          </p:cNvPr>
          <p:cNvSpPr txBox="1"/>
          <p:nvPr/>
        </p:nvSpPr>
        <p:spPr>
          <a:xfrm>
            <a:off x="2520913" y="1635008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2</a:t>
            </a:r>
            <a:endParaRPr kumimoji="1" lang="zh-CN" altLang="en-US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E91CD39-8B25-6A75-F413-B2B884B91F86}"/>
              </a:ext>
            </a:extLst>
          </p:cNvPr>
          <p:cNvSpPr txBox="1"/>
          <p:nvPr/>
        </p:nvSpPr>
        <p:spPr>
          <a:xfrm>
            <a:off x="4159756" y="1643646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3</a:t>
            </a:r>
            <a:endParaRPr kumimoji="1" lang="zh-CN" alt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415AF47-1BC3-7F66-8562-1DB05D266107}"/>
              </a:ext>
            </a:extLst>
          </p:cNvPr>
          <p:cNvSpPr txBox="1"/>
          <p:nvPr/>
        </p:nvSpPr>
        <p:spPr>
          <a:xfrm>
            <a:off x="7182366" y="1643646"/>
            <a:ext cx="80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N</a:t>
            </a:r>
            <a:endParaRPr kumimoji="1" lang="zh-CN" altLang="en-US" sz="2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E58ABF5-F4F4-79B9-27CF-AE1E1707EA58}"/>
              </a:ext>
            </a:extLst>
          </p:cNvPr>
          <p:cNvSpPr txBox="1"/>
          <p:nvPr/>
        </p:nvSpPr>
        <p:spPr>
          <a:xfrm>
            <a:off x="5726757" y="1651501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6D8CBEA6-907B-1A96-C6E4-A13F61B77C23}"/>
              </a:ext>
            </a:extLst>
          </p:cNvPr>
          <p:cNvCxnSpPr>
            <a:cxnSpLocks/>
          </p:cNvCxnSpPr>
          <p:nvPr/>
        </p:nvCxnSpPr>
        <p:spPr>
          <a:xfrm>
            <a:off x="2221902" y="1676429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08CC28AD-6926-5DB2-50A6-CE16016994FE}"/>
              </a:ext>
            </a:extLst>
          </p:cNvPr>
          <p:cNvCxnSpPr>
            <a:cxnSpLocks/>
          </p:cNvCxnSpPr>
          <p:nvPr/>
        </p:nvCxnSpPr>
        <p:spPr>
          <a:xfrm>
            <a:off x="3856785" y="1676429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17391F5-8E21-EF44-D5F9-4420B78EE10F}"/>
              </a:ext>
            </a:extLst>
          </p:cNvPr>
          <p:cNvGrpSpPr/>
          <p:nvPr/>
        </p:nvGrpSpPr>
        <p:grpSpPr>
          <a:xfrm>
            <a:off x="2221902" y="2113166"/>
            <a:ext cx="1634883" cy="432048"/>
            <a:chOff x="616226" y="2641476"/>
            <a:chExt cx="1634883" cy="43204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1B4D8BC-2D80-CAB6-CF97-5AB81C38E4C5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D870AE7-5054-CD75-043A-83FE880A54A0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2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DCABC36-52AD-3570-7BBE-75BD26EF7AA1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956F1E7-03BA-4D16-5D60-C7ED680F78C6}"/>
              </a:ext>
            </a:extLst>
          </p:cNvPr>
          <p:cNvGrpSpPr/>
          <p:nvPr/>
        </p:nvGrpSpPr>
        <p:grpSpPr>
          <a:xfrm>
            <a:off x="3851920" y="2113166"/>
            <a:ext cx="1634883" cy="432048"/>
            <a:chOff x="616226" y="2641476"/>
            <a:chExt cx="1634883" cy="43204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AF61E7E-61FC-E188-0752-AA97F4A56222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0658EA6-C095-D3E3-A964-3A63FE335E60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3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16973DC-BA90-E45F-15C1-022F5AA37A3C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1AA418B-03A2-BDDA-BC34-B43E0A2790AE}"/>
              </a:ext>
            </a:extLst>
          </p:cNvPr>
          <p:cNvGrpSpPr/>
          <p:nvPr/>
        </p:nvGrpSpPr>
        <p:grpSpPr>
          <a:xfrm>
            <a:off x="6907280" y="2113166"/>
            <a:ext cx="1634883" cy="432048"/>
            <a:chOff x="616226" y="2641476"/>
            <a:chExt cx="1634883" cy="43204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D1963B9-43F2-4EE2-C144-BA8B4D229587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8B650E2-A295-4283-4CC7-78D6C406087C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N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3D23C801-4CB6-4045-CFF5-2DFC9C0A18EB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4F2A2182-E8F2-2961-0CC5-1CC18389DCB6}"/>
              </a:ext>
            </a:extLst>
          </p:cNvPr>
          <p:cNvCxnSpPr>
            <a:cxnSpLocks/>
            <a:endCxn id="3" idx="1"/>
          </p:cNvCxnSpPr>
          <p:nvPr/>
        </p:nvCxnSpPr>
        <p:spPr>
          <a:xfrm flipH="1" flipV="1">
            <a:off x="457200" y="2129928"/>
            <a:ext cx="134685" cy="444903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B0525309-B8DE-4638-BD09-50421CE9D347}"/>
              </a:ext>
            </a:extLst>
          </p:cNvPr>
          <p:cNvCxnSpPr>
            <a:cxnSpLocks/>
          </p:cNvCxnSpPr>
          <p:nvPr/>
        </p:nvCxnSpPr>
        <p:spPr>
          <a:xfrm>
            <a:off x="2226767" y="2545214"/>
            <a:ext cx="6460033" cy="805698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770E561A-6291-240A-96DF-BF1CFBC0D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63" y="3289476"/>
            <a:ext cx="462644" cy="462644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A4224D5B-9673-CB6B-DE8B-7C7A4BDF7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59" y="3885072"/>
            <a:ext cx="432048" cy="432048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7AF79D0A-93CF-A04F-3950-C8AE42C04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44" y="4471286"/>
            <a:ext cx="432048" cy="432048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A2AD809D-7D17-521D-0F66-B69C68FA9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59" y="5190452"/>
            <a:ext cx="432048" cy="432048"/>
          </a:xfrm>
          <a:prstGeom prst="rect">
            <a:avLst/>
          </a:prstGeom>
        </p:spPr>
      </p:pic>
      <p:sp>
        <p:nvSpPr>
          <p:cNvPr id="41" name="三角形 40">
            <a:extLst>
              <a:ext uri="{FF2B5EF4-FFF2-40B4-BE49-F238E27FC236}">
                <a16:creationId xmlns:a16="http://schemas.microsoft.com/office/drawing/2014/main" id="{BD7EB819-3FBD-141F-FF6B-51DF6C36913F}"/>
              </a:ext>
            </a:extLst>
          </p:cNvPr>
          <p:cNvSpPr/>
          <p:nvPr/>
        </p:nvSpPr>
        <p:spPr>
          <a:xfrm>
            <a:off x="410544" y="3265683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三角形 41">
            <a:extLst>
              <a:ext uri="{FF2B5EF4-FFF2-40B4-BE49-F238E27FC236}">
                <a16:creationId xmlns:a16="http://schemas.microsoft.com/office/drawing/2014/main" id="{479732BB-E8A2-0391-9EF1-B8D39A49531E}"/>
              </a:ext>
            </a:extLst>
          </p:cNvPr>
          <p:cNvSpPr/>
          <p:nvPr/>
        </p:nvSpPr>
        <p:spPr>
          <a:xfrm>
            <a:off x="413871" y="3900716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三角形 42">
            <a:extLst>
              <a:ext uri="{FF2B5EF4-FFF2-40B4-BE49-F238E27FC236}">
                <a16:creationId xmlns:a16="http://schemas.microsoft.com/office/drawing/2014/main" id="{DF3E629A-7E82-3FA8-CAA1-B0D0423EF0D5}"/>
              </a:ext>
            </a:extLst>
          </p:cNvPr>
          <p:cNvSpPr/>
          <p:nvPr/>
        </p:nvSpPr>
        <p:spPr>
          <a:xfrm>
            <a:off x="404849" y="4503707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三角形 43">
            <a:extLst>
              <a:ext uri="{FF2B5EF4-FFF2-40B4-BE49-F238E27FC236}">
                <a16:creationId xmlns:a16="http://schemas.microsoft.com/office/drawing/2014/main" id="{FFADD330-E377-177F-7DEE-C46910BD52EE}"/>
              </a:ext>
            </a:extLst>
          </p:cNvPr>
          <p:cNvSpPr/>
          <p:nvPr/>
        </p:nvSpPr>
        <p:spPr>
          <a:xfrm>
            <a:off x="404849" y="5213158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三角形 44">
            <a:extLst>
              <a:ext uri="{FF2B5EF4-FFF2-40B4-BE49-F238E27FC236}">
                <a16:creationId xmlns:a16="http://schemas.microsoft.com/office/drawing/2014/main" id="{2DE815B6-FB2E-B202-0E7D-0994ABC3F3FF}"/>
              </a:ext>
            </a:extLst>
          </p:cNvPr>
          <p:cNvSpPr/>
          <p:nvPr/>
        </p:nvSpPr>
        <p:spPr>
          <a:xfrm>
            <a:off x="1068978" y="2818966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59F4C9F-9ABF-73C7-469F-B75E491C3022}"/>
              </a:ext>
            </a:extLst>
          </p:cNvPr>
          <p:cNvSpPr txBox="1"/>
          <p:nvPr/>
        </p:nvSpPr>
        <p:spPr>
          <a:xfrm>
            <a:off x="1274612" y="2792596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= Optimizer state + Model weight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1369DBDF-222A-1964-D2CF-DCFECD85474E}"/>
              </a:ext>
            </a:extLst>
          </p:cNvPr>
          <p:cNvSpPr/>
          <p:nvPr/>
        </p:nvSpPr>
        <p:spPr>
          <a:xfrm>
            <a:off x="1019267" y="3347398"/>
            <a:ext cx="1251523" cy="1589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F83F8BC9-396F-3C06-D1EC-41BCA7FD3529}"/>
              </a:ext>
            </a:extLst>
          </p:cNvPr>
          <p:cNvSpPr/>
          <p:nvPr/>
        </p:nvSpPr>
        <p:spPr>
          <a:xfrm>
            <a:off x="2257274" y="3347398"/>
            <a:ext cx="2307973" cy="158983"/>
          </a:xfrm>
          <a:prstGeom prst="rect">
            <a:avLst/>
          </a:prstGeom>
          <a:solidFill>
            <a:srgbClr val="DDF2D8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4D6647"/>
                </a:solidFill>
              </a:rPr>
              <a:t>1</a:t>
            </a:r>
            <a:endParaRPr kumimoji="1" lang="zh-CN" altLang="en-US" b="1" dirty="0">
              <a:solidFill>
                <a:srgbClr val="4D6647"/>
              </a:solidFill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50C57A75-C87B-E8B8-1FBE-E99E30ADC5E0}"/>
              </a:ext>
            </a:extLst>
          </p:cNvPr>
          <p:cNvSpPr/>
          <p:nvPr/>
        </p:nvSpPr>
        <p:spPr>
          <a:xfrm>
            <a:off x="5446317" y="3347398"/>
            <a:ext cx="1213915" cy="1589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B5C2AE9F-5784-D8A5-50B1-7E8DF7A3E61E}"/>
              </a:ext>
            </a:extLst>
          </p:cNvPr>
          <p:cNvSpPr/>
          <p:nvPr/>
        </p:nvSpPr>
        <p:spPr>
          <a:xfrm>
            <a:off x="1018825" y="3937620"/>
            <a:ext cx="1251523" cy="1589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D7E3C1A9-9A63-7F7E-7D39-ECA80F70D4BC}"/>
              </a:ext>
            </a:extLst>
          </p:cNvPr>
          <p:cNvSpPr/>
          <p:nvPr/>
        </p:nvSpPr>
        <p:spPr>
          <a:xfrm>
            <a:off x="2256832" y="3937620"/>
            <a:ext cx="2307973" cy="158983"/>
          </a:xfrm>
          <a:prstGeom prst="rect">
            <a:avLst/>
          </a:prstGeom>
          <a:solidFill>
            <a:srgbClr val="DDF2D8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4D6647"/>
                </a:solidFill>
              </a:rPr>
              <a:t>1</a:t>
            </a:r>
            <a:endParaRPr kumimoji="1" lang="zh-CN" altLang="en-US" b="1" dirty="0">
              <a:solidFill>
                <a:srgbClr val="4D6647"/>
              </a:solidFill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62510542-5811-45D4-2603-F5226E84933F}"/>
              </a:ext>
            </a:extLst>
          </p:cNvPr>
          <p:cNvSpPr/>
          <p:nvPr/>
        </p:nvSpPr>
        <p:spPr>
          <a:xfrm>
            <a:off x="5445875" y="3937620"/>
            <a:ext cx="1213915" cy="1589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292BEF7E-2F7D-61B6-EA8B-993AD89E26A6}"/>
              </a:ext>
            </a:extLst>
          </p:cNvPr>
          <p:cNvSpPr/>
          <p:nvPr/>
        </p:nvSpPr>
        <p:spPr>
          <a:xfrm>
            <a:off x="1018825" y="4607818"/>
            <a:ext cx="1251523" cy="1589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11A4343C-DE3C-DE0C-FBF3-FEAD28D7365F}"/>
              </a:ext>
            </a:extLst>
          </p:cNvPr>
          <p:cNvSpPr/>
          <p:nvPr/>
        </p:nvSpPr>
        <p:spPr>
          <a:xfrm>
            <a:off x="2256832" y="4607818"/>
            <a:ext cx="2307973" cy="158983"/>
          </a:xfrm>
          <a:prstGeom prst="rect">
            <a:avLst/>
          </a:prstGeom>
          <a:solidFill>
            <a:srgbClr val="DDF2D8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4D6647"/>
                </a:solidFill>
              </a:rPr>
              <a:t>1</a:t>
            </a:r>
            <a:endParaRPr kumimoji="1" lang="zh-CN" altLang="en-US" b="1" dirty="0">
              <a:solidFill>
                <a:srgbClr val="4D6647"/>
              </a:solidFill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390D3191-4F2B-BEEF-E097-68E5529BFC93}"/>
              </a:ext>
            </a:extLst>
          </p:cNvPr>
          <p:cNvSpPr/>
          <p:nvPr/>
        </p:nvSpPr>
        <p:spPr>
          <a:xfrm>
            <a:off x="5445875" y="4607818"/>
            <a:ext cx="1213915" cy="1589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EC4D2BC8-D1FA-EAA1-BD47-75EE2C62AC3F}"/>
              </a:ext>
            </a:extLst>
          </p:cNvPr>
          <p:cNvSpPr/>
          <p:nvPr/>
        </p:nvSpPr>
        <p:spPr>
          <a:xfrm>
            <a:off x="1018825" y="5264154"/>
            <a:ext cx="1251523" cy="1589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7B284E24-3A43-A6CA-5290-BF41465E80E9}"/>
              </a:ext>
            </a:extLst>
          </p:cNvPr>
          <p:cNvSpPr/>
          <p:nvPr/>
        </p:nvSpPr>
        <p:spPr>
          <a:xfrm>
            <a:off x="2256832" y="5264154"/>
            <a:ext cx="2307973" cy="158983"/>
          </a:xfrm>
          <a:prstGeom prst="rect">
            <a:avLst/>
          </a:prstGeom>
          <a:solidFill>
            <a:srgbClr val="DDF2D8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4D6647"/>
                </a:solidFill>
              </a:rPr>
              <a:t>1</a:t>
            </a:r>
            <a:endParaRPr kumimoji="1" lang="zh-CN" altLang="en-US" b="1" dirty="0">
              <a:solidFill>
                <a:srgbClr val="4D6647"/>
              </a:solidFill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87917DFB-767A-F8D8-A70A-E3351E01558B}"/>
              </a:ext>
            </a:extLst>
          </p:cNvPr>
          <p:cNvSpPr/>
          <p:nvPr/>
        </p:nvSpPr>
        <p:spPr>
          <a:xfrm>
            <a:off x="5445875" y="5264154"/>
            <a:ext cx="1213915" cy="1589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kumimoji="1"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DEC8DC33-7BCA-67BB-6EC0-EA4C2B0CED1D}"/>
              </a:ext>
            </a:extLst>
          </p:cNvPr>
          <p:cNvSpPr/>
          <p:nvPr/>
        </p:nvSpPr>
        <p:spPr>
          <a:xfrm>
            <a:off x="4427984" y="3217540"/>
            <a:ext cx="1152128" cy="2311757"/>
          </a:xfrm>
          <a:prstGeom prst="rect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EC83ED4-9619-2065-571A-6EE26A9B3797}"/>
              </a:ext>
            </a:extLst>
          </p:cNvPr>
          <p:cNvSpPr txBox="1"/>
          <p:nvPr/>
        </p:nvSpPr>
        <p:spPr>
          <a:xfrm>
            <a:off x="4288543" y="3977712"/>
            <a:ext cx="14382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dirty="0"/>
              <a:t>Aggregate </a:t>
            </a:r>
          </a:p>
          <a:p>
            <a:pPr algn="ctr"/>
            <a:r>
              <a:rPr kumimoji="1" lang="en-US" altLang="zh-CN" sz="2000" dirty="0"/>
              <a:t>updates</a:t>
            </a:r>
            <a:endParaRPr kumimoji="1" lang="zh-CN" altLang="en-US" sz="2000" dirty="0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A6BD2054-5CE2-FB11-D145-095289D857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758" y="3616969"/>
            <a:ext cx="821004" cy="82100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710980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DE7A44-06E5-4BA3-A6DE-20A6D1AAC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checkpoint to provide fault tolerance for LLM training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8C97A4-BB9D-B2D5-CD64-923A5FC79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10623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b="0" dirty="0"/>
              <a:t>Failure occurs at some training iteration …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43C7059-58E1-6FB8-02E8-81A87416C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9BF37BE-0B7C-FBAE-89C2-B004DBEC3FB5}"/>
              </a:ext>
            </a:extLst>
          </p:cNvPr>
          <p:cNvSpPr txBox="1"/>
          <p:nvPr/>
        </p:nvSpPr>
        <p:spPr>
          <a:xfrm>
            <a:off x="4301348" y="2395835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77775ED-3DCA-B551-D34E-E49F70A8C714}"/>
              </a:ext>
            </a:extLst>
          </p:cNvPr>
          <p:cNvSpPr txBox="1"/>
          <p:nvPr/>
        </p:nvSpPr>
        <p:spPr>
          <a:xfrm>
            <a:off x="7322844" y="2395835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sp>
        <p:nvSpPr>
          <p:cNvPr id="23" name="弧 22">
            <a:extLst>
              <a:ext uri="{FF2B5EF4-FFF2-40B4-BE49-F238E27FC236}">
                <a16:creationId xmlns:a16="http://schemas.microsoft.com/office/drawing/2014/main" id="{1E8B64C8-DD32-0742-B6FE-F2B0DA734A52}"/>
              </a:ext>
            </a:extLst>
          </p:cNvPr>
          <p:cNvSpPr/>
          <p:nvPr/>
        </p:nvSpPr>
        <p:spPr>
          <a:xfrm>
            <a:off x="683568" y="2562303"/>
            <a:ext cx="4837616" cy="799253"/>
          </a:xfrm>
          <a:prstGeom prst="arc">
            <a:avLst>
              <a:gd name="adj1" fmla="val 10961028"/>
              <a:gd name="adj2" fmla="val 21432230"/>
            </a:avLst>
          </a:prstGeom>
          <a:ln w="38100"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C62ECAD6-0252-4933-CAE0-8880BB8C8350}"/>
              </a:ext>
            </a:extLst>
          </p:cNvPr>
          <p:cNvGrpSpPr/>
          <p:nvPr/>
        </p:nvGrpSpPr>
        <p:grpSpPr>
          <a:xfrm>
            <a:off x="765978" y="2857500"/>
            <a:ext cx="1634883" cy="432048"/>
            <a:chOff x="616226" y="2641476"/>
            <a:chExt cx="1634883" cy="432048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B3F75764-D907-B705-F1C0-C248AD70217B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554ADD3E-40C1-0796-D13F-887C569095D4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1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16267AF9-5E15-FFA4-F4D1-8870A9FDD08D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3794B714-E69B-B64A-0A8F-8A0F972390C1}"/>
              </a:ext>
            </a:extLst>
          </p:cNvPr>
          <p:cNvGrpSpPr/>
          <p:nvPr/>
        </p:nvGrpSpPr>
        <p:grpSpPr>
          <a:xfrm>
            <a:off x="2395995" y="2857500"/>
            <a:ext cx="1634883" cy="432048"/>
            <a:chOff x="616226" y="2641476"/>
            <a:chExt cx="1634883" cy="432048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4C9DF758-1C33-E64D-5A85-0DF87C620E87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DBCDC2DA-534D-F466-7CA0-EF3D11ED083F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2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3519958C-880D-2D62-28C2-DE139F596F0F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AD2182C9-8E69-6AE7-F0B3-FA47C2600305}"/>
              </a:ext>
            </a:extLst>
          </p:cNvPr>
          <p:cNvGrpSpPr/>
          <p:nvPr/>
        </p:nvGrpSpPr>
        <p:grpSpPr>
          <a:xfrm>
            <a:off x="5444115" y="2854768"/>
            <a:ext cx="1634883" cy="432048"/>
            <a:chOff x="616226" y="2641476"/>
            <a:chExt cx="1634883" cy="432048"/>
          </a:xfrm>
        </p:grpSpPr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DDE96BDD-382F-BCC4-22E6-DE0BE6C089D8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9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34F6DE89-C794-6A95-E80B-17EA26F36B46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9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3044F9ED-E75A-5D95-926C-14D9B0499FEA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9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1" name="闪电形 20">
            <a:extLst>
              <a:ext uri="{FF2B5EF4-FFF2-40B4-BE49-F238E27FC236}">
                <a16:creationId xmlns:a16="http://schemas.microsoft.com/office/drawing/2014/main" id="{EE0C5921-F4A7-20EF-D38E-603651198F28}"/>
              </a:ext>
            </a:extLst>
          </p:cNvPr>
          <p:cNvSpPr/>
          <p:nvPr/>
        </p:nvSpPr>
        <p:spPr>
          <a:xfrm>
            <a:off x="5641572" y="2510982"/>
            <a:ext cx="360040" cy="504056"/>
          </a:xfrm>
          <a:prstGeom prst="lightningBol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1549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DE7A44-06E5-4BA3-A6DE-20A6D1AAC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checkpoint to provide fault tolerance for LLM training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8C97A4-BB9D-B2D5-CD64-923A5FC79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b="0" dirty="0"/>
              <a:t>Failure occurs at some training iteration …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43C7059-58E1-6FB8-02E8-81A87416C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9BF37BE-0B7C-FBAE-89C2-B004DBEC3FB5}"/>
              </a:ext>
            </a:extLst>
          </p:cNvPr>
          <p:cNvSpPr txBox="1"/>
          <p:nvPr/>
        </p:nvSpPr>
        <p:spPr>
          <a:xfrm>
            <a:off x="4301348" y="2395835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77775ED-3DCA-B551-D34E-E49F70A8C714}"/>
              </a:ext>
            </a:extLst>
          </p:cNvPr>
          <p:cNvSpPr txBox="1"/>
          <p:nvPr/>
        </p:nvSpPr>
        <p:spPr>
          <a:xfrm>
            <a:off x="7322844" y="2395835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sp>
        <p:nvSpPr>
          <p:cNvPr id="23" name="弧 22">
            <a:extLst>
              <a:ext uri="{FF2B5EF4-FFF2-40B4-BE49-F238E27FC236}">
                <a16:creationId xmlns:a16="http://schemas.microsoft.com/office/drawing/2014/main" id="{1E8B64C8-DD32-0742-B6FE-F2B0DA734A52}"/>
              </a:ext>
            </a:extLst>
          </p:cNvPr>
          <p:cNvSpPr/>
          <p:nvPr/>
        </p:nvSpPr>
        <p:spPr>
          <a:xfrm>
            <a:off x="683568" y="2562303"/>
            <a:ext cx="4837616" cy="799253"/>
          </a:xfrm>
          <a:prstGeom prst="arc">
            <a:avLst>
              <a:gd name="adj1" fmla="val 10961028"/>
              <a:gd name="adj2" fmla="val 21432230"/>
            </a:avLst>
          </a:prstGeom>
          <a:ln w="38100"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54E8CAE-1E50-100D-8381-2314E55456CC}"/>
              </a:ext>
            </a:extLst>
          </p:cNvPr>
          <p:cNvSpPr txBox="1"/>
          <p:nvPr/>
        </p:nvSpPr>
        <p:spPr>
          <a:xfrm>
            <a:off x="423962" y="3584745"/>
            <a:ext cx="7776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Checkpoint: </a:t>
            </a:r>
            <a:r>
              <a:rPr kumimoji="1" lang="en-US" altLang="zh-CN" dirty="0"/>
              <a:t>Checkpoint: save the system state to a compact form such that the re-execution (restore) is faster  (e.g., checkpoint at iteration 4)</a:t>
            </a:r>
          </a:p>
          <a:p>
            <a:endParaRPr kumimoji="1"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EDB4338-ED96-5FFF-D2AE-CE8C835EA7BF}"/>
              </a:ext>
            </a:extLst>
          </p:cNvPr>
          <p:cNvGrpSpPr/>
          <p:nvPr/>
        </p:nvGrpSpPr>
        <p:grpSpPr>
          <a:xfrm>
            <a:off x="2356369" y="4957563"/>
            <a:ext cx="1740724" cy="432048"/>
            <a:chOff x="562698" y="2641476"/>
            <a:chExt cx="1740724" cy="432048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CBB780E8-FD34-0FB5-1CD6-B46F10A06E32}"/>
                </a:ext>
              </a:extLst>
            </p:cNvPr>
            <p:cNvSpPr/>
            <p:nvPr/>
          </p:nvSpPr>
          <p:spPr>
            <a:xfrm>
              <a:off x="562698" y="2641476"/>
              <a:ext cx="485576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baseline="-25000" dirty="0">
                  <a:solidFill>
                    <a:schemeClr val="accent3">
                      <a:lumMod val="50000"/>
                    </a:schemeClr>
                  </a:solidFill>
                </a:rPr>
                <a:t>4</a:t>
              </a:r>
              <a:endParaRPr kumimoji="1" lang="zh-CN" altLang="en-US" b="1" baseline="-250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481E5680-C36A-72F3-32A1-AAD6D2390F0E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baseline="-25000" dirty="0">
                  <a:solidFill>
                    <a:srgbClr val="4D6647"/>
                  </a:solidFill>
                </a:rPr>
                <a:t>4</a:t>
              </a:r>
              <a:endParaRPr kumimoji="1" lang="zh-CN" altLang="en-US" b="1" baseline="-25000" dirty="0">
                <a:solidFill>
                  <a:srgbClr val="4D6647"/>
                </a:solidFill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B7DE66CE-20BA-20C7-3B1C-EADE44857041}"/>
                </a:ext>
              </a:extLst>
            </p:cNvPr>
            <p:cNvSpPr/>
            <p:nvPr/>
          </p:nvSpPr>
          <p:spPr>
            <a:xfrm>
              <a:off x="1832044" y="2641476"/>
              <a:ext cx="471378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baseline="-25000" dirty="0">
                  <a:solidFill>
                    <a:schemeClr val="accent4">
                      <a:lumMod val="50000"/>
                    </a:schemeClr>
                  </a:solidFill>
                </a:rPr>
                <a:t>4</a:t>
              </a:r>
              <a:endParaRPr kumimoji="1" lang="zh-CN" altLang="en-US" b="1" baseline="-250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BA8CC353-F7F2-11CE-25BB-F9C67D853AFA}"/>
              </a:ext>
            </a:extLst>
          </p:cNvPr>
          <p:cNvSpPr txBox="1"/>
          <p:nvPr/>
        </p:nvSpPr>
        <p:spPr>
          <a:xfrm>
            <a:off x="4307231" y="4495898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681DE48-5708-3FE6-1AD9-BD81E2F9612D}"/>
              </a:ext>
            </a:extLst>
          </p:cNvPr>
          <p:cNvSpPr txBox="1"/>
          <p:nvPr/>
        </p:nvSpPr>
        <p:spPr>
          <a:xfrm>
            <a:off x="7328727" y="4495898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sp>
        <p:nvSpPr>
          <p:cNvPr id="55" name="弧 54">
            <a:extLst>
              <a:ext uri="{FF2B5EF4-FFF2-40B4-BE49-F238E27FC236}">
                <a16:creationId xmlns:a16="http://schemas.microsoft.com/office/drawing/2014/main" id="{BD1C5877-B390-3992-0A85-3F2C432FAD49}"/>
              </a:ext>
            </a:extLst>
          </p:cNvPr>
          <p:cNvSpPr/>
          <p:nvPr/>
        </p:nvSpPr>
        <p:spPr>
          <a:xfrm>
            <a:off x="2331301" y="4619975"/>
            <a:ext cx="3123052" cy="799253"/>
          </a:xfrm>
          <a:prstGeom prst="arc">
            <a:avLst>
              <a:gd name="adj1" fmla="val 10961028"/>
              <a:gd name="adj2" fmla="val 21432230"/>
            </a:avLst>
          </a:prstGeom>
          <a:ln w="38100"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3B90319-ADD0-2366-7B7D-F3DBCA6E143D}"/>
              </a:ext>
            </a:extLst>
          </p:cNvPr>
          <p:cNvSpPr txBox="1"/>
          <p:nvPr/>
        </p:nvSpPr>
        <p:spPr>
          <a:xfrm>
            <a:off x="1455885" y="4221026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Restart only at iteration 4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1A930A6-C1D4-3235-1594-ADA560BDA0A3}"/>
              </a:ext>
            </a:extLst>
          </p:cNvPr>
          <p:cNvGrpSpPr/>
          <p:nvPr/>
        </p:nvGrpSpPr>
        <p:grpSpPr>
          <a:xfrm>
            <a:off x="765978" y="2857500"/>
            <a:ext cx="1634883" cy="432048"/>
            <a:chOff x="616226" y="2641476"/>
            <a:chExt cx="1634883" cy="432048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B88AE67-8DD5-BBBE-F31C-054614C252C7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1674D98-28DE-566E-2EF5-5A4E148F572C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1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CA66C5C-CC55-6854-C3F8-4D3F9F27E6B2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5315E66-1DD1-9FEE-629A-585FC00D880B}"/>
              </a:ext>
            </a:extLst>
          </p:cNvPr>
          <p:cNvGrpSpPr/>
          <p:nvPr/>
        </p:nvGrpSpPr>
        <p:grpSpPr>
          <a:xfrm>
            <a:off x="2395995" y="2857500"/>
            <a:ext cx="1634883" cy="432048"/>
            <a:chOff x="616226" y="2641476"/>
            <a:chExt cx="1634883" cy="432048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35895CC9-3024-8A2C-B826-D801EB776175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21051AC-840E-9D13-6ABD-01B81ADD7BA2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2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4F32C2D7-4405-D722-E334-DCAFA0F189BF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2D5D9B7-4149-B398-A65B-91D720B74F32}"/>
              </a:ext>
            </a:extLst>
          </p:cNvPr>
          <p:cNvGrpSpPr/>
          <p:nvPr/>
        </p:nvGrpSpPr>
        <p:grpSpPr>
          <a:xfrm>
            <a:off x="5444115" y="2854768"/>
            <a:ext cx="1634883" cy="432048"/>
            <a:chOff x="616226" y="2641476"/>
            <a:chExt cx="1634883" cy="43204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3A90A4B-E11D-293F-EB11-7FD4FA44E8BA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>
                  <a:solidFill>
                    <a:schemeClr val="accent3">
                      <a:lumMod val="50000"/>
                    </a:schemeClr>
                  </a:solidFill>
                </a:rPr>
                <a:t>9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BFCEB28-F6D4-1444-55FE-465679555FDE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>
                  <a:solidFill>
                    <a:srgbClr val="4D6647"/>
                  </a:solidFill>
                </a:rPr>
                <a:t>9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BC8F4F84-70FF-529C-085F-301145278472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9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1" name="闪电形 20">
            <a:extLst>
              <a:ext uri="{FF2B5EF4-FFF2-40B4-BE49-F238E27FC236}">
                <a16:creationId xmlns:a16="http://schemas.microsoft.com/office/drawing/2014/main" id="{EE0C5921-F4A7-20EF-D38E-603651198F28}"/>
              </a:ext>
            </a:extLst>
          </p:cNvPr>
          <p:cNvSpPr/>
          <p:nvPr/>
        </p:nvSpPr>
        <p:spPr>
          <a:xfrm>
            <a:off x="5641572" y="2510982"/>
            <a:ext cx="360040" cy="504056"/>
          </a:xfrm>
          <a:prstGeom prst="lightningBol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B8DD6D5-402B-0239-27FB-591A487F09C9}"/>
              </a:ext>
            </a:extLst>
          </p:cNvPr>
          <p:cNvGrpSpPr/>
          <p:nvPr/>
        </p:nvGrpSpPr>
        <p:grpSpPr>
          <a:xfrm>
            <a:off x="5439119" y="4939009"/>
            <a:ext cx="1634883" cy="432048"/>
            <a:chOff x="616226" y="2641476"/>
            <a:chExt cx="1634883" cy="432048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47CDE148-BA58-F232-9564-20A31D18B1A6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9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87006077-8979-DED1-0A5A-6154CB6E9C58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9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00F1AE16-0D4D-CECC-6211-592D8000CBBD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9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54" name="闪电形 53">
            <a:extLst>
              <a:ext uri="{FF2B5EF4-FFF2-40B4-BE49-F238E27FC236}">
                <a16:creationId xmlns:a16="http://schemas.microsoft.com/office/drawing/2014/main" id="{FA1AA3CE-D3B1-AA97-26D3-CBB03353E2EC}"/>
              </a:ext>
            </a:extLst>
          </p:cNvPr>
          <p:cNvSpPr/>
          <p:nvPr/>
        </p:nvSpPr>
        <p:spPr>
          <a:xfrm>
            <a:off x="5647455" y="4611045"/>
            <a:ext cx="360040" cy="504056"/>
          </a:xfrm>
          <a:prstGeom prst="lightningBol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583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B73B3C-84FF-73FD-2DBA-4E02D1CF5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checkpoint to provide fault tolerance for LLM training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D6A09B-E46C-8041-95E2-6B44171C3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13" y="3170556"/>
            <a:ext cx="9072997" cy="1775176"/>
          </a:xfrm>
        </p:spPr>
        <p:txBody>
          <a:bodyPr/>
          <a:lstStyle/>
          <a:p>
            <a:r>
              <a:rPr kumimoji="1" lang="en-US" altLang="zh-CN" dirty="0"/>
              <a:t>Checkpoint (CKPT): store the optimizer state + parameters to a persistent state </a:t>
            </a:r>
          </a:p>
          <a:p>
            <a:pPr lvl="1"/>
            <a:r>
              <a:rPr kumimoji="1" lang="en-US" altLang="zh-CN" dirty="0"/>
              <a:t>E.g., File system </a:t>
            </a:r>
          </a:p>
          <a:p>
            <a:r>
              <a:rPr kumimoji="1" lang="en-US" altLang="zh-CN" dirty="0"/>
              <a:t>Question: do CKPT operation needs all-or-nothing atomicity? </a:t>
            </a:r>
          </a:p>
          <a:p>
            <a:pPr lvl="1"/>
            <a:r>
              <a:rPr kumimoji="1" lang="en-US" altLang="zh-CN" dirty="0"/>
              <a:t>As it involves multiple operations, e.g., writing the optimizer state + weights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D6B0CF-9734-EDFD-CF24-50E8D58E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3736B04-206D-EEDF-B58F-EEC48B1619F9}"/>
              </a:ext>
            </a:extLst>
          </p:cNvPr>
          <p:cNvGrpSpPr/>
          <p:nvPr/>
        </p:nvGrpSpPr>
        <p:grpSpPr>
          <a:xfrm>
            <a:off x="395536" y="1787993"/>
            <a:ext cx="1634883" cy="432048"/>
            <a:chOff x="616226" y="2641476"/>
            <a:chExt cx="1634883" cy="43204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7CD3EB8-0CC5-AC15-B518-080A1E236DAC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814E417-1D2F-A01F-73BC-235FB65A78B1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1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2BAF5D2-D7C5-1B3D-3620-BEFDC46DFF57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F052279E-2911-2E26-1A3C-9D7832A2C26B}"/>
              </a:ext>
            </a:extLst>
          </p:cNvPr>
          <p:cNvSpPr txBox="1"/>
          <p:nvPr/>
        </p:nvSpPr>
        <p:spPr>
          <a:xfrm>
            <a:off x="1019267" y="1318473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1</a:t>
            </a:r>
            <a:endParaRPr kumimoji="1"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B80A3F1-D45B-2D67-F39D-CFDE3EB9FCB6}"/>
              </a:ext>
            </a:extLst>
          </p:cNvPr>
          <p:cNvSpPr txBox="1"/>
          <p:nvPr/>
        </p:nvSpPr>
        <p:spPr>
          <a:xfrm>
            <a:off x="3375286" y="1309835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2</a:t>
            </a:r>
            <a:endParaRPr kumimoji="1" lang="zh-CN" altLang="en-US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C0EB432-2572-10E0-A777-885666840015}"/>
              </a:ext>
            </a:extLst>
          </p:cNvPr>
          <p:cNvSpPr txBox="1"/>
          <p:nvPr/>
        </p:nvSpPr>
        <p:spPr>
          <a:xfrm>
            <a:off x="5014129" y="1318473"/>
            <a:ext cx="83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 3</a:t>
            </a:r>
            <a:endParaRPr kumimoji="1" lang="zh-CN" alt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C9AD0FB-DA6F-5C3C-5AD6-1833C3BD8009}"/>
              </a:ext>
            </a:extLst>
          </p:cNvPr>
          <p:cNvSpPr txBox="1"/>
          <p:nvPr/>
        </p:nvSpPr>
        <p:spPr>
          <a:xfrm>
            <a:off x="8036739" y="1318473"/>
            <a:ext cx="80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N</a:t>
            </a:r>
            <a:endParaRPr kumimoji="1" lang="zh-CN" altLang="en-US" sz="2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3A1AF67-FA29-1412-0166-EF204B056BE4}"/>
              </a:ext>
            </a:extLst>
          </p:cNvPr>
          <p:cNvSpPr txBox="1"/>
          <p:nvPr/>
        </p:nvSpPr>
        <p:spPr>
          <a:xfrm>
            <a:off x="6581130" y="1326328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F5200085-24C7-6961-44E8-2BCFBA2CF41F}"/>
              </a:ext>
            </a:extLst>
          </p:cNvPr>
          <p:cNvCxnSpPr>
            <a:cxnSpLocks/>
          </p:cNvCxnSpPr>
          <p:nvPr/>
        </p:nvCxnSpPr>
        <p:spPr>
          <a:xfrm>
            <a:off x="3051917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BD7E7F10-8C44-71ED-29F3-9215355BC15A}"/>
              </a:ext>
            </a:extLst>
          </p:cNvPr>
          <p:cNvCxnSpPr>
            <a:cxnSpLocks/>
          </p:cNvCxnSpPr>
          <p:nvPr/>
        </p:nvCxnSpPr>
        <p:spPr>
          <a:xfrm>
            <a:off x="4711158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203C2FD-1C0E-3B01-3B0A-564C41DBF06E}"/>
              </a:ext>
            </a:extLst>
          </p:cNvPr>
          <p:cNvGrpSpPr/>
          <p:nvPr/>
        </p:nvGrpSpPr>
        <p:grpSpPr>
          <a:xfrm>
            <a:off x="3076275" y="1787993"/>
            <a:ext cx="1634883" cy="432048"/>
            <a:chOff x="616226" y="2641476"/>
            <a:chExt cx="1634883" cy="43204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63F1F62-7E30-1A14-B544-614A8D183E40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2D10B0DC-6E24-412D-4C41-160218C7CF04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2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E8A56C8-2A7E-245E-30DF-5AD8F98BCA8E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845F3DD-1B66-623A-63DC-95011AE06AD3}"/>
              </a:ext>
            </a:extLst>
          </p:cNvPr>
          <p:cNvGrpSpPr/>
          <p:nvPr/>
        </p:nvGrpSpPr>
        <p:grpSpPr>
          <a:xfrm>
            <a:off x="4706293" y="1787993"/>
            <a:ext cx="1634883" cy="432048"/>
            <a:chOff x="616226" y="2641476"/>
            <a:chExt cx="1634883" cy="43204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3A49FA3-404E-4AFF-DFB1-11EC78C712ED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205B419-E513-5559-26F6-B9DCA6985C09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3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982B9F9-FB37-137F-8BB0-D448309679D4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A7FCE29-A835-0F64-760F-308C8ABD6288}"/>
              </a:ext>
            </a:extLst>
          </p:cNvPr>
          <p:cNvGrpSpPr/>
          <p:nvPr/>
        </p:nvGrpSpPr>
        <p:grpSpPr>
          <a:xfrm>
            <a:off x="7761653" y="1787993"/>
            <a:ext cx="1634883" cy="432048"/>
            <a:chOff x="616226" y="2641476"/>
            <a:chExt cx="1634883" cy="43204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7B579FCF-5DBE-7BA1-704A-4F9AD22B7E4F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A2EC1A1-4386-E9E1-83E8-B46BC59EDE6A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N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C2C8D57-0127-EC08-2122-6311BCEE4932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C0E8FBB9-FDD0-4918-2904-9C8B1848F0F3}"/>
              </a:ext>
            </a:extLst>
          </p:cNvPr>
          <p:cNvSpPr/>
          <p:nvPr/>
        </p:nvSpPr>
        <p:spPr>
          <a:xfrm>
            <a:off x="2042187" y="1787993"/>
            <a:ext cx="1029223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rgbClr val="C00000"/>
                </a:solidFill>
              </a:rPr>
              <a:t>CKPT</a:t>
            </a:r>
            <a:endParaRPr kumimoji="1" lang="zh-CN" altLang="en-US" sz="2000" b="1" dirty="0">
              <a:solidFill>
                <a:srgbClr val="C00000"/>
              </a:solidFill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8877C43D-747F-3FD0-0C98-55636B1D2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349" y="2521253"/>
            <a:ext cx="462644" cy="462644"/>
          </a:xfrm>
          <a:prstGeom prst="rect">
            <a:avLst/>
          </a:prstGeom>
        </p:spPr>
      </p:pic>
      <p:sp>
        <p:nvSpPr>
          <p:cNvPr id="30" name="三角形 29">
            <a:extLst>
              <a:ext uri="{FF2B5EF4-FFF2-40B4-BE49-F238E27FC236}">
                <a16:creationId xmlns:a16="http://schemas.microsoft.com/office/drawing/2014/main" id="{55BABE5A-8CD3-C94D-5F52-C9AEC80472F0}"/>
              </a:ext>
            </a:extLst>
          </p:cNvPr>
          <p:cNvSpPr/>
          <p:nvPr/>
        </p:nvSpPr>
        <p:spPr>
          <a:xfrm>
            <a:off x="1438330" y="2497460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580DCFD1-C3B5-DA5B-4903-BD1A208B8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774" y="2244575"/>
            <a:ext cx="1270000" cy="1016000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479C966F-9B9E-9E75-B399-7AFE9276E099}"/>
              </a:ext>
            </a:extLst>
          </p:cNvPr>
          <p:cNvSpPr txBox="1"/>
          <p:nvPr/>
        </p:nvSpPr>
        <p:spPr>
          <a:xfrm>
            <a:off x="3503276" y="2563883"/>
            <a:ext cx="4837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34" name="右箭头 33">
            <a:extLst>
              <a:ext uri="{FF2B5EF4-FFF2-40B4-BE49-F238E27FC236}">
                <a16:creationId xmlns:a16="http://schemas.microsoft.com/office/drawing/2014/main" id="{924DBCC5-B2EC-E37C-4D99-2DB95A1AD6B3}"/>
              </a:ext>
            </a:extLst>
          </p:cNvPr>
          <p:cNvSpPr/>
          <p:nvPr/>
        </p:nvSpPr>
        <p:spPr>
          <a:xfrm>
            <a:off x="2072761" y="2497460"/>
            <a:ext cx="555023" cy="360040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9948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A40AC-B7B4-CD03-6ADA-5EEF1038E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22D0C9-5A9B-7D33-5C75-2B75449F1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System goal #1: the checkpoint must be atomic (for correctness)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998F5E-DBE5-A192-F4EA-482CF2B1E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C082082-90AB-C86F-610F-B57EF2BBE75B}"/>
              </a:ext>
            </a:extLst>
          </p:cNvPr>
          <p:cNvGrpSpPr/>
          <p:nvPr/>
        </p:nvGrpSpPr>
        <p:grpSpPr>
          <a:xfrm>
            <a:off x="395536" y="1787993"/>
            <a:ext cx="1634883" cy="432048"/>
            <a:chOff x="616226" y="2641476"/>
            <a:chExt cx="1634883" cy="43204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78A8584-828F-543B-34BD-870BF2572A5F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54AA2A5-22CD-6B7F-B6E4-74ED8487F42C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1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CB42404-7D43-4986-5237-EC749AB856CD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09EE5DC8-D608-2CEA-A3C4-E13203D043BB}"/>
              </a:ext>
            </a:extLst>
          </p:cNvPr>
          <p:cNvSpPr txBox="1"/>
          <p:nvPr/>
        </p:nvSpPr>
        <p:spPr>
          <a:xfrm>
            <a:off x="1019267" y="1318473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1</a:t>
            </a:r>
            <a:endParaRPr kumimoji="1"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7892FC5-DE95-C955-AD67-6545B977B38D}"/>
              </a:ext>
            </a:extLst>
          </p:cNvPr>
          <p:cNvSpPr txBox="1"/>
          <p:nvPr/>
        </p:nvSpPr>
        <p:spPr>
          <a:xfrm>
            <a:off x="3375286" y="1309835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2</a:t>
            </a:r>
            <a:endParaRPr kumimoji="1" lang="zh-CN" altLang="en-US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0E96449-2B6E-9735-FC8A-2DEC096BD004}"/>
              </a:ext>
            </a:extLst>
          </p:cNvPr>
          <p:cNvSpPr txBox="1"/>
          <p:nvPr/>
        </p:nvSpPr>
        <p:spPr>
          <a:xfrm>
            <a:off x="5014129" y="1318473"/>
            <a:ext cx="83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 3</a:t>
            </a:r>
            <a:endParaRPr kumimoji="1" lang="zh-CN" alt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DB942A6-E9C7-C79C-2962-C7F5763A3C9F}"/>
              </a:ext>
            </a:extLst>
          </p:cNvPr>
          <p:cNvSpPr txBox="1"/>
          <p:nvPr/>
        </p:nvSpPr>
        <p:spPr>
          <a:xfrm>
            <a:off x="8036739" y="1318473"/>
            <a:ext cx="80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N</a:t>
            </a:r>
            <a:endParaRPr kumimoji="1" lang="zh-CN" altLang="en-US" sz="2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F57F7FC-8E0F-E601-465B-0216FFD03319}"/>
              </a:ext>
            </a:extLst>
          </p:cNvPr>
          <p:cNvSpPr txBox="1"/>
          <p:nvPr/>
        </p:nvSpPr>
        <p:spPr>
          <a:xfrm>
            <a:off x="6581130" y="1326328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AE07C32C-0A28-373B-C1BD-D66AB486A28F}"/>
              </a:ext>
            </a:extLst>
          </p:cNvPr>
          <p:cNvCxnSpPr>
            <a:cxnSpLocks/>
          </p:cNvCxnSpPr>
          <p:nvPr/>
        </p:nvCxnSpPr>
        <p:spPr>
          <a:xfrm>
            <a:off x="3051917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BFE40D14-D5DE-E23D-56DE-963758A19146}"/>
              </a:ext>
            </a:extLst>
          </p:cNvPr>
          <p:cNvCxnSpPr>
            <a:cxnSpLocks/>
          </p:cNvCxnSpPr>
          <p:nvPr/>
        </p:nvCxnSpPr>
        <p:spPr>
          <a:xfrm>
            <a:off x="4711158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BEB6175-81D6-B54E-A6B6-5AA17BEFF3DA}"/>
              </a:ext>
            </a:extLst>
          </p:cNvPr>
          <p:cNvGrpSpPr/>
          <p:nvPr/>
        </p:nvGrpSpPr>
        <p:grpSpPr>
          <a:xfrm>
            <a:off x="3076275" y="1787993"/>
            <a:ext cx="1634883" cy="432048"/>
            <a:chOff x="616226" y="2641476"/>
            <a:chExt cx="1634883" cy="43204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FCEF7A2-44C1-AB41-8453-4D598A54C5C5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3C091E0-874A-9578-B066-21C709901388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2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0785787-BFF5-6DE4-220B-C50216D7DED9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93CC05B-130B-1EAF-4005-1A910B5F98C7}"/>
              </a:ext>
            </a:extLst>
          </p:cNvPr>
          <p:cNvGrpSpPr/>
          <p:nvPr/>
        </p:nvGrpSpPr>
        <p:grpSpPr>
          <a:xfrm>
            <a:off x="4706293" y="1787993"/>
            <a:ext cx="1634883" cy="432048"/>
            <a:chOff x="616226" y="2641476"/>
            <a:chExt cx="1634883" cy="43204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BA016C5-D347-8389-8F81-687939B9354E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2B885B3-BE41-D5DC-7528-D630C791BA57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3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1F29FA39-5C82-9529-28A2-B940BD25CC01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61AA419-9C3E-890A-CA2F-0A2735C73282}"/>
              </a:ext>
            </a:extLst>
          </p:cNvPr>
          <p:cNvGrpSpPr/>
          <p:nvPr/>
        </p:nvGrpSpPr>
        <p:grpSpPr>
          <a:xfrm>
            <a:off x="7761653" y="1787993"/>
            <a:ext cx="1634883" cy="432048"/>
            <a:chOff x="616226" y="2641476"/>
            <a:chExt cx="1634883" cy="43204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E4F01DA-92C0-1671-F94C-27B1418FAD36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63C1502-644B-F232-0F01-B2F109C0188A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N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A30ABFF-8537-75F6-3760-199676700A46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CEA1BB17-67EA-D695-617D-60F505B15030}"/>
              </a:ext>
            </a:extLst>
          </p:cNvPr>
          <p:cNvSpPr/>
          <p:nvPr/>
        </p:nvSpPr>
        <p:spPr>
          <a:xfrm>
            <a:off x="2042187" y="1787993"/>
            <a:ext cx="1029223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rgbClr val="C00000"/>
                </a:solidFill>
              </a:rPr>
              <a:t>CKPT</a:t>
            </a:r>
            <a:endParaRPr kumimoji="1" lang="zh-CN" altLang="en-US" sz="2000" b="1" dirty="0">
              <a:solidFill>
                <a:srgbClr val="C00000"/>
              </a:solidFill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0CA7991E-D760-65BA-1DF9-0228F7984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419" y="3063727"/>
            <a:ext cx="462644" cy="462644"/>
          </a:xfrm>
          <a:prstGeom prst="rect">
            <a:avLst/>
          </a:prstGeom>
        </p:spPr>
      </p:pic>
      <p:sp>
        <p:nvSpPr>
          <p:cNvPr id="30" name="三角形 29">
            <a:extLst>
              <a:ext uri="{FF2B5EF4-FFF2-40B4-BE49-F238E27FC236}">
                <a16:creationId xmlns:a16="http://schemas.microsoft.com/office/drawing/2014/main" id="{DC84C28E-0CF9-428A-8177-CD03628F18B7}"/>
              </a:ext>
            </a:extLst>
          </p:cNvPr>
          <p:cNvSpPr/>
          <p:nvPr/>
        </p:nvSpPr>
        <p:spPr>
          <a:xfrm>
            <a:off x="716400" y="3039934"/>
            <a:ext cx="221719" cy="240698"/>
          </a:xfrm>
          <a:prstGeom prst="triangle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FEEF1042-E984-32B6-44C4-12AE35882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83" y="4210962"/>
            <a:ext cx="983071" cy="786457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351261C3-E44C-4B1D-F8A7-53C75E1FE037}"/>
              </a:ext>
            </a:extLst>
          </p:cNvPr>
          <p:cNvSpPr txBox="1"/>
          <p:nvPr/>
        </p:nvSpPr>
        <p:spPr>
          <a:xfrm>
            <a:off x="433560" y="4945159"/>
            <a:ext cx="4837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A3954E9-F9FB-3149-E3BB-CA97929D98D7}"/>
              </a:ext>
            </a:extLst>
          </p:cNvPr>
          <p:cNvSpPr txBox="1"/>
          <p:nvPr/>
        </p:nvSpPr>
        <p:spPr>
          <a:xfrm>
            <a:off x="433560" y="3573384"/>
            <a:ext cx="4837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GPU</a:t>
            </a:r>
            <a:endParaRPr lang="zh-CN" altLang="en-US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DEBECEBB-E3D1-37B7-2E78-A63C045CCACF}"/>
              </a:ext>
            </a:extLst>
          </p:cNvPr>
          <p:cNvCxnSpPr/>
          <p:nvPr/>
        </p:nvCxnSpPr>
        <p:spPr>
          <a:xfrm>
            <a:off x="1429654" y="3526371"/>
            <a:ext cx="6431074" cy="0"/>
          </a:xfrm>
          <a:prstGeom prst="line">
            <a:avLst/>
          </a:prstGeom>
          <a:ln w="2222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C4518D3B-3B79-A53C-0263-6BD4BBE225C8}"/>
              </a:ext>
            </a:extLst>
          </p:cNvPr>
          <p:cNvCxnSpPr/>
          <p:nvPr/>
        </p:nvCxnSpPr>
        <p:spPr>
          <a:xfrm>
            <a:off x="1506282" y="4785924"/>
            <a:ext cx="6431074" cy="0"/>
          </a:xfrm>
          <a:prstGeom prst="line">
            <a:avLst/>
          </a:prstGeom>
          <a:ln w="2222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B9CF221D-4511-280C-E0EE-2CDA7349D406}"/>
              </a:ext>
            </a:extLst>
          </p:cNvPr>
          <p:cNvCxnSpPr>
            <a:cxnSpLocks/>
          </p:cNvCxnSpPr>
          <p:nvPr/>
        </p:nvCxnSpPr>
        <p:spPr>
          <a:xfrm>
            <a:off x="1896055" y="3585250"/>
            <a:ext cx="553928" cy="1157797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7E2DEC42-CCC1-A280-EBCE-D386B95510FF}"/>
              </a:ext>
            </a:extLst>
          </p:cNvPr>
          <p:cNvCxnSpPr>
            <a:cxnSpLocks/>
          </p:cNvCxnSpPr>
          <p:nvPr/>
        </p:nvCxnSpPr>
        <p:spPr>
          <a:xfrm>
            <a:off x="2519550" y="3607817"/>
            <a:ext cx="553928" cy="1157797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E0432DA9-BFAB-F631-DE56-1E99399D90C7}"/>
              </a:ext>
            </a:extLst>
          </p:cNvPr>
          <p:cNvCxnSpPr>
            <a:cxnSpLocks/>
          </p:cNvCxnSpPr>
          <p:nvPr/>
        </p:nvCxnSpPr>
        <p:spPr>
          <a:xfrm>
            <a:off x="3029714" y="3606688"/>
            <a:ext cx="553928" cy="1157797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EE91B0E2-0765-EFD1-E5C8-7458A6A91F59}"/>
              </a:ext>
            </a:extLst>
          </p:cNvPr>
          <p:cNvCxnSpPr>
            <a:cxnSpLocks/>
          </p:cNvCxnSpPr>
          <p:nvPr/>
        </p:nvCxnSpPr>
        <p:spPr>
          <a:xfrm>
            <a:off x="3558613" y="3598390"/>
            <a:ext cx="553928" cy="1157797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闪电形 45">
            <a:extLst>
              <a:ext uri="{FF2B5EF4-FFF2-40B4-BE49-F238E27FC236}">
                <a16:creationId xmlns:a16="http://schemas.microsoft.com/office/drawing/2014/main" id="{F3F319DF-26A1-B0DE-EAAF-45F4023A0169}"/>
              </a:ext>
            </a:extLst>
          </p:cNvPr>
          <p:cNvSpPr/>
          <p:nvPr/>
        </p:nvSpPr>
        <p:spPr>
          <a:xfrm>
            <a:off x="3809805" y="4326033"/>
            <a:ext cx="360040" cy="504056"/>
          </a:xfrm>
          <a:prstGeom prst="lightningBol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470054D-6B2A-1D8A-4F8F-364FE27B4416}"/>
              </a:ext>
            </a:extLst>
          </p:cNvPr>
          <p:cNvSpPr/>
          <p:nvPr/>
        </p:nvSpPr>
        <p:spPr>
          <a:xfrm>
            <a:off x="1607421" y="2919849"/>
            <a:ext cx="1596427" cy="440647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7557DCC-B737-D77E-EED9-99A455F8540E}"/>
              </a:ext>
            </a:extLst>
          </p:cNvPr>
          <p:cNvSpPr/>
          <p:nvPr/>
        </p:nvSpPr>
        <p:spPr>
          <a:xfrm>
            <a:off x="1689673" y="3022343"/>
            <a:ext cx="353901" cy="235657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DA368FF9-2301-78CF-F1BD-0D2DCEF317EC}"/>
              </a:ext>
            </a:extLst>
          </p:cNvPr>
          <p:cNvSpPr/>
          <p:nvPr/>
        </p:nvSpPr>
        <p:spPr>
          <a:xfrm>
            <a:off x="2157606" y="3029093"/>
            <a:ext cx="353901" cy="235657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2C428156-3DA6-F9E4-6E13-EF778CEDDC83}"/>
              </a:ext>
            </a:extLst>
          </p:cNvPr>
          <p:cNvSpPr/>
          <p:nvPr/>
        </p:nvSpPr>
        <p:spPr>
          <a:xfrm>
            <a:off x="2675444" y="3027312"/>
            <a:ext cx="353901" cy="235657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2D9D1BCF-5A17-C46B-5EEE-B1032608A2C4}"/>
              </a:ext>
            </a:extLst>
          </p:cNvPr>
          <p:cNvSpPr/>
          <p:nvPr/>
        </p:nvSpPr>
        <p:spPr>
          <a:xfrm>
            <a:off x="3835718" y="2918479"/>
            <a:ext cx="1596427" cy="440647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CE90198-6F59-98C3-A8BA-16E298D16AEA}"/>
              </a:ext>
            </a:extLst>
          </p:cNvPr>
          <p:cNvSpPr/>
          <p:nvPr/>
        </p:nvSpPr>
        <p:spPr>
          <a:xfrm>
            <a:off x="3917970" y="3020973"/>
            <a:ext cx="353901" cy="235657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C6C6FB2E-3BE1-F08B-5899-914FD132CD7F}"/>
              </a:ext>
            </a:extLst>
          </p:cNvPr>
          <p:cNvSpPr/>
          <p:nvPr/>
        </p:nvSpPr>
        <p:spPr>
          <a:xfrm>
            <a:off x="4385903" y="3027723"/>
            <a:ext cx="353901" cy="235657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0CEE74DA-A4AC-884C-47B8-BF7017E38865}"/>
              </a:ext>
            </a:extLst>
          </p:cNvPr>
          <p:cNvSpPr/>
          <p:nvPr/>
        </p:nvSpPr>
        <p:spPr>
          <a:xfrm>
            <a:off x="4903741" y="3025942"/>
            <a:ext cx="353901" cy="235657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F80C712-78CF-4B79-271F-FF4BF317F7D1}"/>
              </a:ext>
            </a:extLst>
          </p:cNvPr>
          <p:cNvSpPr txBox="1"/>
          <p:nvPr/>
        </p:nvSpPr>
        <p:spPr>
          <a:xfrm>
            <a:off x="1639953" y="2532495"/>
            <a:ext cx="4837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Optimizer state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F61B08D6-F699-04B5-749B-59E56799A2AB}"/>
              </a:ext>
            </a:extLst>
          </p:cNvPr>
          <p:cNvSpPr txBox="1"/>
          <p:nvPr/>
        </p:nvSpPr>
        <p:spPr>
          <a:xfrm>
            <a:off x="3994486" y="2561791"/>
            <a:ext cx="4837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Weights 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F917B566-AFB1-78F9-9A0B-C49D78638D5D}"/>
              </a:ext>
            </a:extLst>
          </p:cNvPr>
          <p:cNvSpPr txBox="1"/>
          <p:nvPr/>
        </p:nvSpPr>
        <p:spPr>
          <a:xfrm>
            <a:off x="5770200" y="2964672"/>
            <a:ext cx="4837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File page</a:t>
            </a:r>
            <a:endParaRPr lang="zh-CN" altLang="en-US" dirty="0"/>
          </a:p>
        </p:txBody>
      </p:sp>
      <p:cxnSp>
        <p:nvCxnSpPr>
          <p:cNvPr id="59" name="直线连接符 58">
            <a:extLst>
              <a:ext uri="{FF2B5EF4-FFF2-40B4-BE49-F238E27FC236}">
                <a16:creationId xmlns:a16="http://schemas.microsoft.com/office/drawing/2014/main" id="{85B3D8E2-0626-EC51-E6B2-EF844D5B188D}"/>
              </a:ext>
            </a:extLst>
          </p:cNvPr>
          <p:cNvCxnSpPr>
            <a:cxnSpLocks/>
            <a:endCxn id="57" idx="1"/>
          </p:cNvCxnSpPr>
          <p:nvPr/>
        </p:nvCxnSpPr>
        <p:spPr>
          <a:xfrm flipV="1">
            <a:off x="5080691" y="3149338"/>
            <a:ext cx="689509" cy="5224"/>
          </a:xfrm>
          <a:prstGeom prst="line">
            <a:avLst/>
          </a:prstGeom>
          <a:ln w="2222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872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90F58-41A3-8DCD-9C83-0F183EB88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F62D5E-62CC-07C8-3275-FAE9492F1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System goal #1: the checkpoint must be atomic (for correctness)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2E8290-4191-034E-0503-9D94AD0ED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1F8FE86-070C-455F-DCFD-A7DE879C9450}"/>
              </a:ext>
            </a:extLst>
          </p:cNvPr>
          <p:cNvGrpSpPr/>
          <p:nvPr/>
        </p:nvGrpSpPr>
        <p:grpSpPr>
          <a:xfrm>
            <a:off x="395536" y="1787993"/>
            <a:ext cx="1634883" cy="432048"/>
            <a:chOff x="616226" y="2641476"/>
            <a:chExt cx="1634883" cy="43204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BD6534B-077F-03CA-5983-474797423AAC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1376F28-26CC-4D3D-518B-123336BD69CF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1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A9CCB2F-FD72-7275-87F0-EBB141BE62D2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D8F58EE4-6018-9722-7A44-8B5406A9C2E3}"/>
              </a:ext>
            </a:extLst>
          </p:cNvPr>
          <p:cNvSpPr txBox="1"/>
          <p:nvPr/>
        </p:nvSpPr>
        <p:spPr>
          <a:xfrm>
            <a:off x="1019267" y="1318473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1</a:t>
            </a:r>
            <a:endParaRPr kumimoji="1"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45885F8-4F3F-2245-72D2-43FD514A3A72}"/>
              </a:ext>
            </a:extLst>
          </p:cNvPr>
          <p:cNvSpPr txBox="1"/>
          <p:nvPr/>
        </p:nvSpPr>
        <p:spPr>
          <a:xfrm>
            <a:off x="3375286" y="1309835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2</a:t>
            </a:r>
            <a:endParaRPr kumimoji="1" lang="zh-CN" altLang="en-US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0B18478-AA1E-EA13-2E98-53ADA2C99A0F}"/>
              </a:ext>
            </a:extLst>
          </p:cNvPr>
          <p:cNvSpPr txBox="1"/>
          <p:nvPr/>
        </p:nvSpPr>
        <p:spPr>
          <a:xfrm>
            <a:off x="5014129" y="1318473"/>
            <a:ext cx="83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 3</a:t>
            </a:r>
            <a:endParaRPr kumimoji="1" lang="zh-CN" alt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CC08979-2051-8B4C-7EB9-51F5EDE0C1AD}"/>
              </a:ext>
            </a:extLst>
          </p:cNvPr>
          <p:cNvSpPr txBox="1"/>
          <p:nvPr/>
        </p:nvSpPr>
        <p:spPr>
          <a:xfrm>
            <a:off x="8036739" y="1318473"/>
            <a:ext cx="80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N</a:t>
            </a:r>
            <a:endParaRPr kumimoji="1" lang="zh-CN" altLang="en-US" sz="2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1665E80-8CC8-6261-E176-9F8964A92C3B}"/>
              </a:ext>
            </a:extLst>
          </p:cNvPr>
          <p:cNvSpPr txBox="1"/>
          <p:nvPr/>
        </p:nvSpPr>
        <p:spPr>
          <a:xfrm>
            <a:off x="6581130" y="1326328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215578D-8CDE-384A-1E8D-69C4EEE46E22}"/>
              </a:ext>
            </a:extLst>
          </p:cNvPr>
          <p:cNvCxnSpPr>
            <a:cxnSpLocks/>
          </p:cNvCxnSpPr>
          <p:nvPr/>
        </p:nvCxnSpPr>
        <p:spPr>
          <a:xfrm>
            <a:off x="3051917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B6E09B71-26E5-329C-A9A1-C264F0C13EE1}"/>
              </a:ext>
            </a:extLst>
          </p:cNvPr>
          <p:cNvCxnSpPr>
            <a:cxnSpLocks/>
          </p:cNvCxnSpPr>
          <p:nvPr/>
        </p:nvCxnSpPr>
        <p:spPr>
          <a:xfrm>
            <a:off x="4711158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8FAA4BA-02B2-04F3-8BD5-2D338E2BB4CB}"/>
              </a:ext>
            </a:extLst>
          </p:cNvPr>
          <p:cNvGrpSpPr/>
          <p:nvPr/>
        </p:nvGrpSpPr>
        <p:grpSpPr>
          <a:xfrm>
            <a:off x="3076275" y="1787993"/>
            <a:ext cx="1634883" cy="432048"/>
            <a:chOff x="616226" y="2641476"/>
            <a:chExt cx="1634883" cy="43204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A8EEA7F-4433-A514-C9D5-BBB6F949697B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01C6FC2B-F1D1-672A-FB1B-181EC5F8D335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2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5CB89E8-D113-D419-EBF4-040353A1DF49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1148C9F-4F89-A765-A9B0-7B3BB5BFEC6D}"/>
              </a:ext>
            </a:extLst>
          </p:cNvPr>
          <p:cNvGrpSpPr/>
          <p:nvPr/>
        </p:nvGrpSpPr>
        <p:grpSpPr>
          <a:xfrm>
            <a:off x="4706293" y="1787993"/>
            <a:ext cx="1634883" cy="432048"/>
            <a:chOff x="616226" y="2641476"/>
            <a:chExt cx="1634883" cy="43204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B8A3B67-4775-BF6F-FE09-993396D11597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666F973-FF98-A40E-A973-274804D1E6E7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3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1CCCE11-E6E0-1C1D-FF73-67782058A482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1582EFA-4763-A0A6-3CB3-CBADC1343D77}"/>
              </a:ext>
            </a:extLst>
          </p:cNvPr>
          <p:cNvGrpSpPr/>
          <p:nvPr/>
        </p:nvGrpSpPr>
        <p:grpSpPr>
          <a:xfrm>
            <a:off x="7761653" y="1787993"/>
            <a:ext cx="1634883" cy="432048"/>
            <a:chOff x="616226" y="2641476"/>
            <a:chExt cx="1634883" cy="43204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62EEA50-94E4-3B82-932D-B18D4125FB17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002964A-2930-7C2F-2E4A-E8018F4D78FD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N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93ECC74-D6E9-59ED-13F6-9BD0E0633A68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B8EC0791-F967-8DA7-7AB1-703C10D78A48}"/>
              </a:ext>
            </a:extLst>
          </p:cNvPr>
          <p:cNvSpPr/>
          <p:nvPr/>
        </p:nvSpPr>
        <p:spPr>
          <a:xfrm>
            <a:off x="2042187" y="1787993"/>
            <a:ext cx="1029223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rgbClr val="C00000"/>
                </a:solidFill>
              </a:rPr>
              <a:t>CKPT</a:t>
            </a:r>
            <a:endParaRPr kumimoji="1"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8805A9-4CB9-BD1C-7BA4-28A9D5F2C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02517"/>
            <a:ext cx="8229600" cy="2628634"/>
          </a:xfrm>
        </p:spPr>
        <p:txBody>
          <a:bodyPr>
            <a:normAutofit/>
          </a:bodyPr>
          <a:lstStyle/>
          <a:p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Recall: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which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technique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we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can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use?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lang="en-US" altLang="zh-CN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lvl="1"/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Idea: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shadow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copy!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lang="en-US" altLang="zh-CN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Beginning:</a:t>
            </a:r>
            <a:r>
              <a:rPr lang="zh-CN" alt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maintain a complete checkpoint</a:t>
            </a:r>
          </a:p>
          <a:p>
            <a:pPr lvl="1"/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E.g., the first checkpoint is always complete </a:t>
            </a:r>
          </a:p>
          <a:p>
            <a:r>
              <a:rPr lang="en-US" altLang="zh-C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If a checkpoint succeeds, then replace the previous copy </a:t>
            </a:r>
          </a:p>
          <a:p>
            <a:pPr lvl="1"/>
            <a:endParaRPr lang="en-US" altLang="zh-CN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97119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3FB2D1-4B82-2AC5-CD1A-ABCACC3DF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Checkpoint vs Logging in LLM training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D92E3E-E037-4632-DFE2-312942CB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656380"/>
            <a:ext cx="8229600" cy="2433368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If the </a:t>
            </a:r>
            <a:r>
              <a:rPr kumimoji="1" lang="en-US" altLang="zh-CN" dirty="0" err="1"/>
              <a:t>ckpt</a:t>
            </a:r>
            <a:r>
              <a:rPr kumimoji="1" lang="en-US" altLang="zh-CN" dirty="0"/>
              <a:t> done per-iteration, then checkpoint fallbacks to redo-only logging </a:t>
            </a:r>
          </a:p>
          <a:p>
            <a:pPr lvl="1" indent="0">
              <a:buNone/>
            </a:pPr>
            <a:r>
              <a:rPr kumimoji="1" lang="en-US" altLang="zh-CN" dirty="0"/>
              <a:t> The forward + backward + update 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The difference is that log truncation is simple </a:t>
            </a:r>
          </a:p>
          <a:p>
            <a:pPr lvl="1" indent="0">
              <a:buNone/>
            </a:pPr>
            <a:r>
              <a:rPr kumimoji="1" lang="en-US" altLang="zh-CN" dirty="0"/>
              <a:t>Using the application semantic: simply drop previous checkpoints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DED580-F8D3-E512-AA76-4AA3E5E13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A91EFC8-285F-0B73-43CE-8040799A2055}"/>
              </a:ext>
            </a:extLst>
          </p:cNvPr>
          <p:cNvGrpSpPr/>
          <p:nvPr/>
        </p:nvGrpSpPr>
        <p:grpSpPr>
          <a:xfrm>
            <a:off x="395536" y="1787993"/>
            <a:ext cx="1634883" cy="432048"/>
            <a:chOff x="616226" y="2641476"/>
            <a:chExt cx="1634883" cy="43204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D3C48F9-E071-FE19-A77B-1E531FE1840B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B761B75-15A6-A3E6-1047-A7911E354C46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1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C29FC00-844E-EBB9-4461-D44FE587B64E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8EF6F3B9-C407-6D13-30AF-7C0075D10FCF}"/>
              </a:ext>
            </a:extLst>
          </p:cNvPr>
          <p:cNvSpPr txBox="1"/>
          <p:nvPr/>
        </p:nvSpPr>
        <p:spPr>
          <a:xfrm>
            <a:off x="1019267" y="1318473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1</a:t>
            </a:r>
            <a:endParaRPr kumimoji="1"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C9994DC-EC4B-1565-9CD8-8ACC4DEAF331}"/>
              </a:ext>
            </a:extLst>
          </p:cNvPr>
          <p:cNvSpPr txBox="1"/>
          <p:nvPr/>
        </p:nvSpPr>
        <p:spPr>
          <a:xfrm>
            <a:off x="3375286" y="1309835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2</a:t>
            </a:r>
            <a:endParaRPr kumimoji="1" lang="zh-CN" altLang="en-US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6979B68-4BA1-0EBF-34D8-21CA0BE6FFD2}"/>
              </a:ext>
            </a:extLst>
          </p:cNvPr>
          <p:cNvSpPr txBox="1"/>
          <p:nvPr/>
        </p:nvSpPr>
        <p:spPr>
          <a:xfrm>
            <a:off x="5014129" y="1318473"/>
            <a:ext cx="83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 3</a:t>
            </a:r>
            <a:endParaRPr kumimoji="1" lang="zh-CN" alt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A2BB708-E038-1E2D-D884-658D3EC82D3F}"/>
              </a:ext>
            </a:extLst>
          </p:cNvPr>
          <p:cNvSpPr txBox="1"/>
          <p:nvPr/>
        </p:nvSpPr>
        <p:spPr>
          <a:xfrm>
            <a:off x="8036739" y="1318473"/>
            <a:ext cx="80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N</a:t>
            </a:r>
            <a:endParaRPr kumimoji="1" lang="zh-CN" altLang="en-US" sz="2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CA898CD-2460-FC6B-EFBD-F51B17967CBD}"/>
              </a:ext>
            </a:extLst>
          </p:cNvPr>
          <p:cNvSpPr txBox="1"/>
          <p:nvPr/>
        </p:nvSpPr>
        <p:spPr>
          <a:xfrm>
            <a:off x="6581130" y="1326328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56422F1C-7ECB-64BB-E150-772A9F4E2CC1}"/>
              </a:ext>
            </a:extLst>
          </p:cNvPr>
          <p:cNvCxnSpPr>
            <a:cxnSpLocks/>
          </p:cNvCxnSpPr>
          <p:nvPr/>
        </p:nvCxnSpPr>
        <p:spPr>
          <a:xfrm>
            <a:off x="3051917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03D9BB85-D178-5EB8-358A-5547E2C66BC7}"/>
              </a:ext>
            </a:extLst>
          </p:cNvPr>
          <p:cNvCxnSpPr>
            <a:cxnSpLocks/>
          </p:cNvCxnSpPr>
          <p:nvPr/>
        </p:nvCxnSpPr>
        <p:spPr>
          <a:xfrm>
            <a:off x="4711158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6ED0C5E-7A02-9D0F-4297-5BA5D0390659}"/>
              </a:ext>
            </a:extLst>
          </p:cNvPr>
          <p:cNvGrpSpPr/>
          <p:nvPr/>
        </p:nvGrpSpPr>
        <p:grpSpPr>
          <a:xfrm>
            <a:off x="3076275" y="1787993"/>
            <a:ext cx="1634883" cy="432048"/>
            <a:chOff x="616226" y="2641476"/>
            <a:chExt cx="1634883" cy="43204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830CABE-B9B3-5AA3-CE78-7E75B679C18B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EBF94B3-A897-94A4-2C84-105AB250AAEC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2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EDCBA3F-3750-9959-50AD-081E1E416042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F14E3F2-9699-0835-4107-20B598FB7A17}"/>
              </a:ext>
            </a:extLst>
          </p:cNvPr>
          <p:cNvGrpSpPr/>
          <p:nvPr/>
        </p:nvGrpSpPr>
        <p:grpSpPr>
          <a:xfrm>
            <a:off x="4706293" y="1787993"/>
            <a:ext cx="1634883" cy="432048"/>
            <a:chOff x="616226" y="2641476"/>
            <a:chExt cx="1634883" cy="43204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919E844-E09F-3D2C-3152-A628DFAFDE31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BA4D653-06C7-AD33-5C58-5DEF0FDF482B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3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1CD78FA-3AE8-6787-44D6-EEDEA8BB1553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7CC73EA-3375-8C43-5735-59E2E79EC950}"/>
              </a:ext>
            </a:extLst>
          </p:cNvPr>
          <p:cNvGrpSpPr/>
          <p:nvPr/>
        </p:nvGrpSpPr>
        <p:grpSpPr>
          <a:xfrm>
            <a:off x="7761653" y="1787993"/>
            <a:ext cx="1634883" cy="432048"/>
            <a:chOff x="616226" y="2641476"/>
            <a:chExt cx="1634883" cy="43204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011B55C-F2FE-1524-ADCD-4223282FFBCA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ED24BF0B-10AA-D9B8-1BDB-E8D665CAAE7C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N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324F929C-599F-1D9C-A27B-BBBD57201058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5716CBB9-825D-3782-9BA4-9BA115535DC7}"/>
              </a:ext>
            </a:extLst>
          </p:cNvPr>
          <p:cNvSpPr/>
          <p:nvPr/>
        </p:nvSpPr>
        <p:spPr>
          <a:xfrm>
            <a:off x="2042187" y="1787993"/>
            <a:ext cx="1029223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rgbClr val="C00000"/>
                </a:solidFill>
              </a:rPr>
              <a:t>CKPT</a:t>
            </a:r>
            <a:endParaRPr kumimoji="1"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274CF5FC-8B09-842A-F4D0-61FA122A4711}"/>
              </a:ext>
            </a:extLst>
          </p:cNvPr>
          <p:cNvSpPr/>
          <p:nvPr/>
        </p:nvSpPr>
        <p:spPr>
          <a:xfrm>
            <a:off x="723312" y="5020730"/>
            <a:ext cx="7718345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Question: is LLM trained with per-iteration checkpointing appropriate? ?</a:t>
            </a:r>
          </a:p>
        </p:txBody>
      </p:sp>
    </p:spTree>
    <p:extLst>
      <p:ext uri="{BB962C8B-B14F-4D97-AF65-F5344CB8AC3E}">
        <p14:creationId xmlns:p14="http://schemas.microsoft.com/office/powerpoint/2010/main" val="168073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7D4BC6-31E5-4C20-3163-B1FC12EC7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System goal #2: reduce fault tolerance overhead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170D53-4D07-CEA0-011F-C7A17EA5F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89435"/>
            <a:ext cx="8229600" cy="2696699"/>
          </a:xfrm>
        </p:spPr>
        <p:txBody>
          <a:bodyPr/>
          <a:lstStyle/>
          <a:p>
            <a:r>
              <a:rPr kumimoji="1" lang="en-US" altLang="zh-CN" dirty="0"/>
              <a:t>GPUs are wasted due to checkpoint because they are stopped </a:t>
            </a:r>
          </a:p>
          <a:p>
            <a:pPr lvl="1"/>
            <a:r>
              <a:rPr kumimoji="1" lang="en-US" altLang="zh-CN" dirty="0"/>
              <a:t>By default. Why? To ensure the checkpoint is correct (recall our file checkpoint) </a:t>
            </a:r>
          </a:p>
          <a:p>
            <a:pPr lvl="1"/>
            <a:r>
              <a:rPr kumimoji="1" lang="en-US" altLang="zh-CN" dirty="0"/>
              <a:t>The checkpoint time is typically non-trivial (because the model is large!)</a:t>
            </a:r>
          </a:p>
          <a:p>
            <a:r>
              <a:rPr kumimoji="1" lang="en-US" altLang="zh-CN" dirty="0"/>
              <a:t>Question: what will happen if we do a per-iteration checkpoint? </a:t>
            </a:r>
          </a:p>
          <a:p>
            <a:pPr lvl="1"/>
            <a:r>
              <a:rPr kumimoji="1" lang="en-US" altLang="zh-CN" dirty="0"/>
              <a:t>Can we reduce the checkpoint frequency?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A5FE00-40D3-FFF7-180E-CC3F20297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5BA6E2A-AB5E-213F-7951-F51665D0147E}"/>
              </a:ext>
            </a:extLst>
          </p:cNvPr>
          <p:cNvGrpSpPr/>
          <p:nvPr/>
        </p:nvGrpSpPr>
        <p:grpSpPr>
          <a:xfrm>
            <a:off x="395536" y="1787993"/>
            <a:ext cx="1634883" cy="432048"/>
            <a:chOff x="616226" y="2641476"/>
            <a:chExt cx="1634883" cy="43204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475F892-E59F-8ECF-14B8-A1B7AD284595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C268952-C37F-E9D7-3D3F-7F3DCE1906F3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1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A637A3A-2CA9-3737-6AF6-75B410DB6570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75FB48D1-DB35-D875-D7BB-EF89455DD986}"/>
              </a:ext>
            </a:extLst>
          </p:cNvPr>
          <p:cNvSpPr txBox="1"/>
          <p:nvPr/>
        </p:nvSpPr>
        <p:spPr>
          <a:xfrm>
            <a:off x="1019267" y="1318473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1</a:t>
            </a:r>
            <a:endParaRPr kumimoji="1"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023C6C2-9B38-E305-3C94-051EF0D11871}"/>
              </a:ext>
            </a:extLst>
          </p:cNvPr>
          <p:cNvSpPr txBox="1"/>
          <p:nvPr/>
        </p:nvSpPr>
        <p:spPr>
          <a:xfrm>
            <a:off x="3375286" y="1309835"/>
            <a:ext cx="766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2</a:t>
            </a:r>
            <a:endParaRPr kumimoji="1" lang="zh-CN" altLang="en-US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25D7BFD-EB4F-B046-EDD2-91477EEBBCCC}"/>
              </a:ext>
            </a:extLst>
          </p:cNvPr>
          <p:cNvSpPr txBox="1"/>
          <p:nvPr/>
        </p:nvSpPr>
        <p:spPr>
          <a:xfrm>
            <a:off x="5014129" y="1318473"/>
            <a:ext cx="83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 3</a:t>
            </a:r>
            <a:endParaRPr kumimoji="1" lang="zh-CN" alt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2F269E1-D55A-847F-4438-473E53D86BC0}"/>
              </a:ext>
            </a:extLst>
          </p:cNvPr>
          <p:cNvSpPr txBox="1"/>
          <p:nvPr/>
        </p:nvSpPr>
        <p:spPr>
          <a:xfrm>
            <a:off x="8036739" y="1318473"/>
            <a:ext cx="809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Iter</a:t>
            </a:r>
            <a:r>
              <a:rPr kumimoji="1" lang="en-US" altLang="zh-CN" sz="2000" dirty="0"/>
              <a:t> N</a:t>
            </a:r>
            <a:endParaRPr kumimoji="1" lang="zh-CN" altLang="en-US" sz="2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0EA7F3A-8888-8C05-7C36-CE37224C1141}"/>
              </a:ext>
            </a:extLst>
          </p:cNvPr>
          <p:cNvSpPr txBox="1"/>
          <p:nvPr/>
        </p:nvSpPr>
        <p:spPr>
          <a:xfrm>
            <a:off x="6581130" y="1326328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…</a:t>
            </a:r>
            <a:endParaRPr kumimoji="1" lang="zh-CN" altLang="en-US" sz="5400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7BE4A9B1-43D1-CCCB-0855-FE44551BCF11}"/>
              </a:ext>
            </a:extLst>
          </p:cNvPr>
          <p:cNvCxnSpPr>
            <a:cxnSpLocks/>
          </p:cNvCxnSpPr>
          <p:nvPr/>
        </p:nvCxnSpPr>
        <p:spPr>
          <a:xfrm>
            <a:off x="3051917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EF73A20F-5FA3-EB01-7ED9-758364F7C060}"/>
              </a:ext>
            </a:extLst>
          </p:cNvPr>
          <p:cNvCxnSpPr>
            <a:cxnSpLocks/>
          </p:cNvCxnSpPr>
          <p:nvPr/>
        </p:nvCxnSpPr>
        <p:spPr>
          <a:xfrm>
            <a:off x="4711158" y="1351256"/>
            <a:ext cx="0" cy="89840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8C274A7-C246-246E-4A90-A06E0677028A}"/>
              </a:ext>
            </a:extLst>
          </p:cNvPr>
          <p:cNvGrpSpPr/>
          <p:nvPr/>
        </p:nvGrpSpPr>
        <p:grpSpPr>
          <a:xfrm>
            <a:off x="3076275" y="1787993"/>
            <a:ext cx="1634883" cy="432048"/>
            <a:chOff x="616226" y="2641476"/>
            <a:chExt cx="1634883" cy="43204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B62C00A-7AC6-8467-131D-E67738182FE6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352B2AB-70FA-6031-6A14-31D84F99795D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2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09E5206-64BE-61DC-2EF7-7829CDE19AD6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4895F3C-4852-9090-E2F5-18B76311B6B6}"/>
              </a:ext>
            </a:extLst>
          </p:cNvPr>
          <p:cNvGrpSpPr/>
          <p:nvPr/>
        </p:nvGrpSpPr>
        <p:grpSpPr>
          <a:xfrm>
            <a:off x="4706293" y="1787993"/>
            <a:ext cx="1634883" cy="432048"/>
            <a:chOff x="616226" y="2641476"/>
            <a:chExt cx="1634883" cy="43204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958D91A-DC38-3CEC-17B1-DFCA78852F9D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4530076-02B3-8094-ADFF-8C1793453C69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3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D0257BD-775B-DA05-D1DA-DAC32C423F44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3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48F9AB4-C82C-F4F6-E412-0CD919B4D765}"/>
              </a:ext>
            </a:extLst>
          </p:cNvPr>
          <p:cNvGrpSpPr/>
          <p:nvPr/>
        </p:nvGrpSpPr>
        <p:grpSpPr>
          <a:xfrm>
            <a:off x="7761653" y="1787993"/>
            <a:ext cx="1634883" cy="432048"/>
            <a:chOff x="616226" y="2641476"/>
            <a:chExt cx="1634883" cy="43204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F0B229A-307E-4A10-77FD-E94E23247F69}"/>
                </a:ext>
              </a:extLst>
            </p:cNvPr>
            <p:cNvSpPr/>
            <p:nvPr/>
          </p:nvSpPr>
          <p:spPr>
            <a:xfrm>
              <a:off x="616226" y="2641476"/>
              <a:ext cx="432048" cy="43204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3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E554118-9F08-C1E5-730A-5D37E99C5252}"/>
                </a:ext>
              </a:extLst>
            </p:cNvPr>
            <p:cNvSpPr/>
            <p:nvPr/>
          </p:nvSpPr>
          <p:spPr>
            <a:xfrm>
              <a:off x="1043608" y="2641476"/>
              <a:ext cx="796753" cy="432048"/>
            </a:xfrm>
            <a:prstGeom prst="rect">
              <a:avLst/>
            </a:prstGeom>
            <a:solidFill>
              <a:srgbClr val="DDF2D8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rgbClr val="4D6647"/>
                  </a:solidFill>
                </a:rPr>
                <a:t>N</a:t>
              </a:r>
              <a:endParaRPr kumimoji="1" lang="zh-CN" altLang="en-US" b="1" dirty="0">
                <a:solidFill>
                  <a:srgbClr val="4D6647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39357C6-421B-5BE7-AFCD-400991912DF7}"/>
                </a:ext>
              </a:extLst>
            </p:cNvPr>
            <p:cNvSpPr/>
            <p:nvPr/>
          </p:nvSpPr>
          <p:spPr>
            <a:xfrm>
              <a:off x="1832044" y="2641476"/>
              <a:ext cx="419065" cy="4320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b="1" dirty="0">
                  <a:solidFill>
                    <a:schemeClr val="accent4">
                      <a:lumMod val="50000"/>
                    </a:schemeClr>
                  </a:solidFill>
                </a:rPr>
                <a:t>N</a:t>
              </a:r>
              <a:endParaRPr kumimoji="1" lang="zh-CN" alt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B2408940-4239-C513-E19B-2C88051BA508}"/>
              </a:ext>
            </a:extLst>
          </p:cNvPr>
          <p:cNvSpPr/>
          <p:nvPr/>
        </p:nvSpPr>
        <p:spPr>
          <a:xfrm>
            <a:off x="2042187" y="1787993"/>
            <a:ext cx="1029223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b="1" dirty="0">
                <a:solidFill>
                  <a:srgbClr val="C00000"/>
                </a:solidFill>
              </a:rPr>
              <a:t>CKPT</a:t>
            </a:r>
            <a:endParaRPr kumimoji="1"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6722B65-F662-0381-F687-5C7E82250F3C}"/>
              </a:ext>
            </a:extLst>
          </p:cNvPr>
          <p:cNvSpPr txBox="1"/>
          <p:nvPr/>
        </p:nvSpPr>
        <p:spPr>
          <a:xfrm>
            <a:off x="1423894" y="2327706"/>
            <a:ext cx="2265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800" b="1" dirty="0">
                <a:solidFill>
                  <a:srgbClr val="C00000"/>
                </a:solidFill>
              </a:rPr>
              <a:t>GPUs are idle 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5993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8B4464-4AF4-EB7D-6BEE-6438FD1A5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can we reduce the overhead by reducing the frequency?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C35C1F-8563-05A2-6E09-FF33835D9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dirty="0">
                <a:solidFill>
                  <a:schemeClr val="tx1"/>
                </a:solidFill>
              </a:rPr>
              <a:t>Not so easy. Low frequency causes checkpoint overhead </a:t>
            </a:r>
          </a:p>
          <a:p>
            <a:pPr marL="645750" lvl="1">
              <a:buFont typeface="Wingdings" pitchFamily="2" charset="2"/>
              <a:buChar char="Ø"/>
            </a:pPr>
            <a:r>
              <a:rPr kumimoji="1" lang="en-US" altLang="zh-CN" dirty="0">
                <a:solidFill>
                  <a:schemeClr val="tx1"/>
                </a:solidFill>
              </a:rPr>
              <a:t>i.e., if we do checkpoint per-5 iteration, in the worst case we need to re-compute 4 iteration computation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9DF327-1E98-E88D-1760-8FBE329F8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2BE2B5F-6A40-AE91-DB6C-9233CE0F3728}"/>
              </a:ext>
            </a:extLst>
          </p:cNvPr>
          <p:cNvSpPr txBox="1"/>
          <p:nvPr/>
        </p:nvSpPr>
        <p:spPr>
          <a:xfrm>
            <a:off x="878101" y="2209428"/>
            <a:ext cx="6622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u="sng" dirty="0"/>
              <a:t>Failure Overhead </a:t>
            </a:r>
            <a:r>
              <a:rPr kumimoji="1" lang="en-US" altLang="zh-CN" b="1" dirty="0"/>
              <a:t>= </a:t>
            </a:r>
            <a:r>
              <a:rPr kumimoji="1" lang="en-US" altLang="zh-CN" b="1" u="sng" dirty="0">
                <a:solidFill>
                  <a:srgbClr val="0070C0"/>
                </a:solidFill>
              </a:rPr>
              <a:t>Checkpoint overhead</a:t>
            </a:r>
            <a:r>
              <a:rPr kumimoji="1" lang="en-US" altLang="zh-CN" b="1" dirty="0"/>
              <a:t> + </a:t>
            </a:r>
            <a:r>
              <a:rPr kumimoji="1" lang="en-US" altLang="zh-CN" b="1" u="sng" dirty="0" err="1">
                <a:solidFill>
                  <a:srgbClr val="C00000"/>
                </a:solidFill>
              </a:rPr>
              <a:t>Recomputation</a:t>
            </a:r>
            <a:endParaRPr kumimoji="1" lang="zh-CN" altLang="en-US" b="1" u="sng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75AF4E58-68DD-1DA7-76CB-AEDE0480EE0C}"/>
                  </a:ext>
                </a:extLst>
              </p:cNvPr>
              <p:cNvSpPr txBox="1"/>
              <p:nvPr/>
            </p:nvSpPr>
            <p:spPr>
              <a:xfrm>
                <a:off x="5565302" y="2687518"/>
                <a:ext cx="2568395" cy="495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b="1" dirty="0">
                    <a:solidFill>
                      <a:srgbClr val="C00000"/>
                    </a:solidFill>
                  </a:rPr>
                  <a:t>lost </a:t>
                </a:r>
                <a:r>
                  <a:rPr kumimoji="1" lang="en-US" altLang="zh-CN" b="1" dirty="0" err="1">
                    <a:solidFill>
                      <a:srgbClr val="C00000"/>
                    </a:solidFill>
                  </a:rPr>
                  <a:t>iter</a:t>
                </a:r>
                <a:r>
                  <a:rPr kumimoji="1" lang="en-US" altLang="zh-CN" b="1" dirty="0">
                    <a:solidFill>
                      <a:srgbClr val="C0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kumimoji="1" lang="en-US" altLang="zh-CN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𝑪𝑯𝑷𝑻</m:t>
                        </m:r>
                        <m:r>
                          <a:rPr kumimoji="1" lang="en-US" altLang="zh-CN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𝑰𝒏𝒕𝒆𝒓𝒗𝒂𝒍</m:t>
                        </m:r>
                      </m:num>
                      <m:den>
                        <m:r>
                          <a:rPr kumimoji="1" lang="en-US" altLang="zh-CN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kumimoji="1" lang="zh-CN" alt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75AF4E58-68DD-1DA7-76CB-AEDE0480E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5302" y="2687518"/>
                <a:ext cx="2568395" cy="495328"/>
              </a:xfrm>
              <a:prstGeom prst="rect">
                <a:avLst/>
              </a:prstGeom>
              <a:blipFill>
                <a:blip r:embed="rId2"/>
                <a:stretch>
                  <a:fillRect l="-1970" b="-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任意形状 19">
            <a:extLst>
              <a:ext uri="{FF2B5EF4-FFF2-40B4-BE49-F238E27FC236}">
                <a16:creationId xmlns:a16="http://schemas.microsoft.com/office/drawing/2014/main" id="{35FE32B3-3736-2918-7679-9C914AC6659A}"/>
              </a:ext>
            </a:extLst>
          </p:cNvPr>
          <p:cNvSpPr/>
          <p:nvPr/>
        </p:nvSpPr>
        <p:spPr>
          <a:xfrm>
            <a:off x="5317435" y="2650438"/>
            <a:ext cx="288235" cy="323117"/>
          </a:xfrm>
          <a:custGeom>
            <a:avLst/>
            <a:gdLst>
              <a:gd name="connsiteX0" fmla="*/ 0 w 288235"/>
              <a:gd name="connsiteY0" fmla="*/ 0 h 387626"/>
              <a:gd name="connsiteX1" fmla="*/ 0 w 288235"/>
              <a:gd name="connsiteY1" fmla="*/ 387626 h 387626"/>
              <a:gd name="connsiteX2" fmla="*/ 288235 w 288235"/>
              <a:gd name="connsiteY2" fmla="*/ 387626 h 38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235" h="387626">
                <a:moveTo>
                  <a:pt x="0" y="0"/>
                </a:moveTo>
                <a:lnTo>
                  <a:pt x="0" y="387626"/>
                </a:lnTo>
                <a:lnTo>
                  <a:pt x="288235" y="387626"/>
                </a:lnTo>
              </a:path>
            </a:pathLst>
          </a:custGeom>
          <a:noFill/>
          <a:ln>
            <a:solidFill>
              <a:srgbClr val="C00000"/>
            </a:solidFill>
            <a:tailEnd type="arrow" w="med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7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388B87-1675-372B-0906-ACEC8E8E1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performance model of checkpoint overhead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FCA165-6F5C-6133-EE50-C3D5E741B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80020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For more details, check the appendix of </a:t>
            </a:r>
            <a:r>
              <a:rPr kumimoji="1" lang="en-US" altLang="zh-CN" b="0" u="sng" dirty="0" err="1"/>
              <a:t>PhoenixOS</a:t>
            </a:r>
            <a:r>
              <a:rPr kumimoji="1" lang="en-US" altLang="zh-CN" b="0" u="sng" dirty="0"/>
              <a:t>: Concurrent OS-level GPU Checkpoint and Restore with Validated Speculation @ SOSP’25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45ABCB-D2F7-7631-5A7F-EFCCB3EB7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68586B2-BBB8-6724-3B58-0F0F426C6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09428"/>
            <a:ext cx="6781800" cy="13589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EFF755E-E375-4A98-599F-5198419A35AF}"/>
              </a:ext>
            </a:extLst>
          </p:cNvPr>
          <p:cNvSpPr txBox="1"/>
          <p:nvPr/>
        </p:nvSpPr>
        <p:spPr>
          <a:xfrm>
            <a:off x="3927336" y="2658045"/>
            <a:ext cx="603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/>
              <a:t>+</a:t>
            </a:r>
            <a:endParaRPr lang="zh-CN" altLang="en-US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F1805D4-A87C-870F-441C-E4BE79B43885}"/>
              </a:ext>
            </a:extLst>
          </p:cNvPr>
          <p:cNvSpPr txBox="1"/>
          <p:nvPr/>
        </p:nvSpPr>
        <p:spPr>
          <a:xfrm>
            <a:off x="4911864" y="2626667"/>
            <a:ext cx="603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/>
              <a:t>+</a:t>
            </a:r>
            <a:endParaRPr lang="zh-CN" altLang="en-US" sz="2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F0B8F39-B255-F46D-E851-2020F80A4E66}"/>
              </a:ext>
            </a:extLst>
          </p:cNvPr>
          <p:cNvSpPr txBox="1"/>
          <p:nvPr/>
        </p:nvSpPr>
        <p:spPr>
          <a:xfrm>
            <a:off x="20232" y="3610954"/>
            <a:ext cx="466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Number of GPU</a:t>
            </a:r>
            <a:endParaRPr lang="zh-CN" altLang="en-US" dirty="0"/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ED50D80-7DAE-8212-62D8-C149E9B12D6D}"/>
              </a:ext>
            </a:extLst>
          </p:cNvPr>
          <p:cNvCxnSpPr/>
          <p:nvPr/>
        </p:nvCxnSpPr>
        <p:spPr>
          <a:xfrm flipV="1">
            <a:off x="1403648" y="3159353"/>
            <a:ext cx="216024" cy="408974"/>
          </a:xfrm>
          <a:prstGeom prst="line">
            <a:avLst/>
          </a:prstGeom>
          <a:ln w="2222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D8DCD8CF-D582-B5A0-9DBA-7D11E45D1EA8}"/>
              </a:ext>
            </a:extLst>
          </p:cNvPr>
          <p:cNvSpPr txBox="1"/>
          <p:nvPr/>
        </p:nvSpPr>
        <p:spPr>
          <a:xfrm>
            <a:off x="1187624" y="4428904"/>
            <a:ext cx="466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Failure frequency 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23294A46-5091-29BE-C658-9CA408E029C4}"/>
              </a:ext>
            </a:extLst>
          </p:cNvPr>
          <p:cNvCxnSpPr>
            <a:cxnSpLocks/>
          </p:cNvCxnSpPr>
          <p:nvPr/>
        </p:nvCxnSpPr>
        <p:spPr>
          <a:xfrm flipV="1">
            <a:off x="2041084" y="3114174"/>
            <a:ext cx="154652" cy="1296184"/>
          </a:xfrm>
          <a:prstGeom prst="line">
            <a:avLst/>
          </a:prstGeom>
          <a:ln w="2222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34DB0B2-0888-5F20-F35D-BD46950152DC}"/>
              </a:ext>
            </a:extLst>
          </p:cNvPr>
          <p:cNvSpPr txBox="1"/>
          <p:nvPr/>
        </p:nvSpPr>
        <p:spPr>
          <a:xfrm>
            <a:off x="1385768" y="2033026"/>
            <a:ext cx="466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Total training time </a:t>
            </a:r>
            <a:endParaRPr lang="zh-CN" altLang="en-US" dirty="0"/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47ACA8A-6B81-D33C-3107-3CE1FFF018E0}"/>
              </a:ext>
            </a:extLst>
          </p:cNvPr>
          <p:cNvCxnSpPr>
            <a:cxnSpLocks/>
          </p:cNvCxnSpPr>
          <p:nvPr/>
        </p:nvCxnSpPr>
        <p:spPr>
          <a:xfrm flipH="1" flipV="1">
            <a:off x="2351952" y="2302729"/>
            <a:ext cx="196288" cy="355316"/>
          </a:xfrm>
          <a:prstGeom prst="line">
            <a:avLst/>
          </a:prstGeom>
          <a:ln w="2222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69DBE917-5CF6-7002-FA15-4B97A72905DF}"/>
              </a:ext>
            </a:extLst>
          </p:cNvPr>
          <p:cNvSpPr txBox="1"/>
          <p:nvPr/>
        </p:nvSpPr>
        <p:spPr>
          <a:xfrm>
            <a:off x="3612288" y="2027490"/>
            <a:ext cx="466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Recovery time upon a failure </a:t>
            </a:r>
            <a:endParaRPr lang="zh-CN" altLang="en-US" dirty="0"/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D42BE7A7-E1AE-4AE5-480F-A9D46CCB0CE2}"/>
              </a:ext>
            </a:extLst>
          </p:cNvPr>
          <p:cNvCxnSpPr>
            <a:cxnSpLocks/>
          </p:cNvCxnSpPr>
          <p:nvPr/>
        </p:nvCxnSpPr>
        <p:spPr>
          <a:xfrm flipV="1">
            <a:off x="3854438" y="2360828"/>
            <a:ext cx="72898" cy="315763"/>
          </a:xfrm>
          <a:prstGeom prst="line">
            <a:avLst/>
          </a:prstGeom>
          <a:ln w="2222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14BBCA1-56D3-3D3E-6E3D-9032EA5E0413}"/>
              </a:ext>
            </a:extLst>
          </p:cNvPr>
          <p:cNvSpPr txBox="1"/>
          <p:nvPr/>
        </p:nvSpPr>
        <p:spPr>
          <a:xfrm>
            <a:off x="3822360" y="3509982"/>
            <a:ext cx="466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Checkpoint frequency </a:t>
            </a:r>
            <a:endParaRPr lang="zh-CN" altLang="en-US" dirty="0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E521BCFD-1C51-9896-39EF-7FAAB75C8F73}"/>
              </a:ext>
            </a:extLst>
          </p:cNvPr>
          <p:cNvCxnSpPr>
            <a:cxnSpLocks/>
          </p:cNvCxnSpPr>
          <p:nvPr/>
        </p:nvCxnSpPr>
        <p:spPr>
          <a:xfrm flipH="1" flipV="1">
            <a:off x="4572000" y="3159353"/>
            <a:ext cx="166382" cy="408974"/>
          </a:xfrm>
          <a:prstGeom prst="line">
            <a:avLst/>
          </a:prstGeom>
          <a:ln w="2222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46881482-3965-0FCD-F309-82CD14ECE709}"/>
              </a:ext>
            </a:extLst>
          </p:cNvPr>
          <p:cNvSpPr txBox="1"/>
          <p:nvPr/>
        </p:nvSpPr>
        <p:spPr>
          <a:xfrm>
            <a:off x="6491164" y="3319780"/>
            <a:ext cx="466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Checkpoint overhead </a:t>
            </a:r>
            <a:endParaRPr lang="zh-CN" altLang="en-US" dirty="0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853F40A1-4C4F-EBED-BA6D-AAA616F65355}"/>
              </a:ext>
            </a:extLst>
          </p:cNvPr>
          <p:cNvCxnSpPr>
            <a:cxnSpLocks/>
          </p:cNvCxnSpPr>
          <p:nvPr/>
        </p:nvCxnSpPr>
        <p:spPr>
          <a:xfrm flipH="1" flipV="1">
            <a:off x="5966017" y="3115293"/>
            <a:ext cx="766223" cy="174255"/>
          </a:xfrm>
          <a:prstGeom prst="line">
            <a:avLst/>
          </a:prstGeom>
          <a:ln w="2222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>
            <a:extLst>
              <a:ext uri="{FF2B5EF4-FFF2-40B4-BE49-F238E27FC236}">
                <a16:creationId xmlns:a16="http://schemas.microsoft.com/office/drawing/2014/main" id="{C0B59BBD-EE72-4971-9661-D0168F3B4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800" y="4027528"/>
            <a:ext cx="3046200" cy="1397339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CB1403D3-8B9D-74D9-1D2E-2DF74C7F789A}"/>
              </a:ext>
            </a:extLst>
          </p:cNvPr>
          <p:cNvSpPr txBox="1"/>
          <p:nvPr/>
        </p:nvSpPr>
        <p:spPr>
          <a:xfrm>
            <a:off x="4888592" y="5119980"/>
            <a:ext cx="5669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Optimal checkpoint frequency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247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D7AF95-CCC1-FE2B-9144-82AB9B0EC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System goal #2: reduce fault tolerance overhead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2486A3-62A1-372E-D3EA-5873D46AC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372736"/>
            <a:ext cx="8686800" cy="27988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Reduce checkpoint overhead directly implies less overhead </a:t>
            </a:r>
          </a:p>
          <a:p>
            <a:pPr lvl="1"/>
            <a:r>
              <a:rPr kumimoji="1" lang="en-US" altLang="zh-CN" dirty="0"/>
              <a:t>Overlap checkpoint with execution (PhoenixOS@SOSP’25, CheckFreq@FAST’21) </a:t>
            </a:r>
          </a:p>
          <a:p>
            <a:pPr lvl="1"/>
            <a:r>
              <a:rPr kumimoji="1" lang="en-US" altLang="zh-CN" dirty="0"/>
              <a:t>Accelerate checkpoint write speed (Gemini@SOSP’23) </a:t>
            </a:r>
          </a:p>
          <a:p>
            <a:pPr lvl="1"/>
            <a:r>
              <a:rPr kumimoji="1" lang="en-US" altLang="zh-CN" dirty="0"/>
              <a:t>Reduce checkpoint size (ByteCheckpoint@NSDI’25) </a:t>
            </a:r>
          </a:p>
          <a:p>
            <a:pPr lvl="1"/>
            <a:r>
              <a:rPr kumimoji="1" lang="en-US" altLang="zh-CN" dirty="0"/>
              <a:t>The list continuously grows </a:t>
            </a:r>
          </a:p>
          <a:p>
            <a:r>
              <a:rPr kumimoji="1" lang="en-US" altLang="zh-CN" dirty="0"/>
              <a:t>The methods are fairly simple, please refer to these papers for more details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C28A67-3C01-96CD-A350-6EACEBE4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7604978-04A6-684C-18C4-49D16FEFF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913284"/>
            <a:ext cx="6781800" cy="13589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CE78FDC-301A-F97C-94C7-90C76B2C59F4}"/>
              </a:ext>
            </a:extLst>
          </p:cNvPr>
          <p:cNvSpPr txBox="1"/>
          <p:nvPr/>
        </p:nvSpPr>
        <p:spPr>
          <a:xfrm>
            <a:off x="3875504" y="1410716"/>
            <a:ext cx="603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/>
              <a:t>+</a:t>
            </a:r>
            <a:endParaRPr lang="zh-CN" altLang="en-US" sz="2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C322676-9E37-1076-27DA-69D9ADDFD124}"/>
              </a:ext>
            </a:extLst>
          </p:cNvPr>
          <p:cNvSpPr txBox="1"/>
          <p:nvPr/>
        </p:nvSpPr>
        <p:spPr>
          <a:xfrm>
            <a:off x="4860032" y="1379338"/>
            <a:ext cx="603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/>
              <a:t>+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928988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4A522-ED28-518E-5528-F98280FDE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50109-5977-02C1-4332-A6C257E8D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1C9535F-5498-CBEB-A3C5-4C9626BF8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837" y="1705372"/>
            <a:ext cx="7372325" cy="266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Case study#3: checkpoint in an eventually consistent system</a:t>
            </a:r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655F62E-B9EB-0923-3250-252E8861F595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17797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551B3-E4A7-DA01-0724-169D77724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3628B4-05FD-B76D-24D5-A6554A0B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eventual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405C4-E8D2-D62D-0210-E960F60EF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specific of weak </a:t>
            </a:r>
            <a:r>
              <a:rPr kumimoji="1" lang="en-US" altLang="zh-CN" dirty="0">
                <a:solidFill>
                  <a:srgbClr val="C00000"/>
                </a:solidFill>
              </a:rPr>
              <a:t>consistency </a:t>
            </a:r>
            <a:r>
              <a:rPr kumimoji="1" lang="en-US" altLang="zh-CN" dirty="0"/>
              <a:t> model, informally: </a:t>
            </a:r>
          </a:p>
          <a:p>
            <a:pPr lvl="1"/>
            <a:r>
              <a:rPr kumimoji="1" lang="en-US" altLang="zh-CN" dirty="0"/>
              <a:t>All servers eventually receives all writes, and servers holding the same set of writes will have the same data contents </a:t>
            </a:r>
          </a:p>
          <a:p>
            <a:pPr lvl="1"/>
            <a:r>
              <a:rPr kumimoji="1" lang="en-US" altLang="zh-CN" dirty="0"/>
              <a:t>Thus, if no new updates are made to the data, eventually all accesses will return the last update value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E4BC2A-B334-BC3C-6BB3-7BE90A84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6975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CF4920-4123-9B62-6AD8-4563BE2C6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implementing eventual consistency w/ logging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90126F-D3ED-D815-A3FA-75D015A7F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id="{3A29911D-3623-E3FF-0522-B369647BDC4F}"/>
              </a:ext>
            </a:extLst>
          </p:cNvPr>
          <p:cNvSpPr/>
          <p:nvPr/>
        </p:nvSpPr>
        <p:spPr>
          <a:xfrm>
            <a:off x="5916500" y="1778000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43">
            <a:extLst>
              <a:ext uri="{FF2B5EF4-FFF2-40B4-BE49-F238E27FC236}">
                <a16:creationId xmlns:a16="http://schemas.microsoft.com/office/drawing/2014/main" id="{DA26B7D5-49F9-F11B-8830-0FCDE41C0802}"/>
              </a:ext>
            </a:extLst>
          </p:cNvPr>
          <p:cNvSpPr/>
          <p:nvPr/>
        </p:nvSpPr>
        <p:spPr>
          <a:xfrm>
            <a:off x="2360753" y="1783500"/>
            <a:ext cx="761747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1" name="Rectangle 44">
            <a:extLst>
              <a:ext uri="{FF2B5EF4-FFF2-40B4-BE49-F238E27FC236}">
                <a16:creationId xmlns:a16="http://schemas.microsoft.com/office/drawing/2014/main" id="{AE396063-4D0E-5DB5-6AEC-266E6295F8CA}"/>
              </a:ext>
            </a:extLst>
          </p:cNvPr>
          <p:cNvSpPr/>
          <p:nvPr/>
        </p:nvSpPr>
        <p:spPr>
          <a:xfrm>
            <a:off x="2408000" y="1206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12" name="Rectangle 46">
            <a:extLst>
              <a:ext uri="{FF2B5EF4-FFF2-40B4-BE49-F238E27FC236}">
                <a16:creationId xmlns:a16="http://schemas.microsoft.com/office/drawing/2014/main" id="{BFBAD761-8CAF-CCDC-E7FF-D6D36436925D}"/>
              </a:ext>
            </a:extLst>
          </p:cNvPr>
          <p:cNvSpPr/>
          <p:nvPr/>
        </p:nvSpPr>
        <p:spPr>
          <a:xfrm>
            <a:off x="6315088" y="1263000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48">
            <a:extLst>
              <a:ext uri="{FF2B5EF4-FFF2-40B4-BE49-F238E27FC236}">
                <a16:creationId xmlns:a16="http://schemas.microsoft.com/office/drawing/2014/main" id="{96222FDB-AF00-92E8-929B-7612CBF75D77}"/>
              </a:ext>
            </a:extLst>
          </p:cNvPr>
          <p:cNvSpPr/>
          <p:nvPr/>
        </p:nvSpPr>
        <p:spPr>
          <a:xfrm>
            <a:off x="2984500" y="1333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49">
            <a:extLst>
              <a:ext uri="{FF2B5EF4-FFF2-40B4-BE49-F238E27FC236}">
                <a16:creationId xmlns:a16="http://schemas.microsoft.com/office/drawing/2014/main" id="{51EAFB2B-BCDD-5EF5-9CF7-7F88CD5E897F}"/>
              </a:ext>
            </a:extLst>
          </p:cNvPr>
          <p:cNvSpPr/>
          <p:nvPr/>
        </p:nvSpPr>
        <p:spPr>
          <a:xfrm>
            <a:off x="5212000" y="1333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Curved Connector 53">
            <a:extLst>
              <a:ext uri="{FF2B5EF4-FFF2-40B4-BE49-F238E27FC236}">
                <a16:creationId xmlns:a16="http://schemas.microsoft.com/office/drawing/2014/main" id="{9B3ADCEF-CD73-E383-8902-A28BB4C24CDF}"/>
              </a:ext>
            </a:extLst>
          </p:cNvPr>
          <p:cNvCxnSpPr>
            <a:stCxn id="17" idx="3"/>
            <a:endCxn id="16" idx="3"/>
          </p:cNvCxnSpPr>
          <p:nvPr/>
        </p:nvCxnSpPr>
        <p:spPr>
          <a:xfrm rot="5400000">
            <a:off x="4484225" y="1272380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n 55">
            <a:extLst>
              <a:ext uri="{FF2B5EF4-FFF2-40B4-BE49-F238E27FC236}">
                <a16:creationId xmlns:a16="http://schemas.microsoft.com/office/drawing/2014/main" id="{365CD22F-3611-1513-3847-F716915EA554}"/>
              </a:ext>
            </a:extLst>
          </p:cNvPr>
          <p:cNvSpPr/>
          <p:nvPr/>
        </p:nvSpPr>
        <p:spPr>
          <a:xfrm>
            <a:off x="3877449" y="1423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Can 56">
            <a:extLst>
              <a:ext uri="{FF2B5EF4-FFF2-40B4-BE49-F238E27FC236}">
                <a16:creationId xmlns:a16="http://schemas.microsoft.com/office/drawing/2014/main" id="{66C8DC04-AA0A-D614-0BD7-78D63627C692}"/>
              </a:ext>
            </a:extLst>
          </p:cNvPr>
          <p:cNvSpPr/>
          <p:nvPr/>
        </p:nvSpPr>
        <p:spPr>
          <a:xfrm>
            <a:off x="4719145" y="1423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57">
            <a:extLst>
              <a:ext uri="{FF2B5EF4-FFF2-40B4-BE49-F238E27FC236}">
                <a16:creationId xmlns:a16="http://schemas.microsoft.com/office/drawing/2014/main" id="{B33E429F-ECBB-7DF1-F4DA-97E6F1F1F2EB}"/>
              </a:ext>
            </a:extLst>
          </p:cNvPr>
          <p:cNvSpPr/>
          <p:nvPr/>
        </p:nvSpPr>
        <p:spPr>
          <a:xfrm>
            <a:off x="1143000" y="1368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9" name="Straight Arrow Connector 58">
            <a:extLst>
              <a:ext uri="{FF2B5EF4-FFF2-40B4-BE49-F238E27FC236}">
                <a16:creationId xmlns:a16="http://schemas.microsoft.com/office/drawing/2014/main" id="{BC3ADD5F-CB98-22B2-54B2-086932375976}"/>
              </a:ext>
            </a:extLst>
          </p:cNvPr>
          <p:cNvCxnSpPr>
            <a:stCxn id="18" idx="3"/>
          </p:cNvCxnSpPr>
          <p:nvPr/>
        </p:nvCxnSpPr>
        <p:spPr>
          <a:xfrm>
            <a:off x="2043000" y="1578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59">
            <a:extLst>
              <a:ext uri="{FF2B5EF4-FFF2-40B4-BE49-F238E27FC236}">
                <a16:creationId xmlns:a16="http://schemas.microsoft.com/office/drawing/2014/main" id="{9C4D1C22-5F23-D5BA-D66E-7B5F85059766}"/>
              </a:ext>
            </a:extLst>
          </p:cNvPr>
          <p:cNvSpPr/>
          <p:nvPr/>
        </p:nvSpPr>
        <p:spPr>
          <a:xfrm>
            <a:off x="6897178" y="13830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60">
            <a:extLst>
              <a:ext uri="{FF2B5EF4-FFF2-40B4-BE49-F238E27FC236}">
                <a16:creationId xmlns:a16="http://schemas.microsoft.com/office/drawing/2014/main" id="{9AEB0B9A-EE6C-631D-7DDA-70E76DA34032}"/>
              </a:ext>
            </a:extLst>
          </p:cNvPr>
          <p:cNvCxnSpPr>
            <a:stCxn id="20" idx="1"/>
          </p:cNvCxnSpPr>
          <p:nvPr/>
        </p:nvCxnSpPr>
        <p:spPr>
          <a:xfrm flipH="1">
            <a:off x="5973000" y="1578000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9">
            <a:extLst>
              <a:ext uri="{FF2B5EF4-FFF2-40B4-BE49-F238E27FC236}">
                <a16:creationId xmlns:a16="http://schemas.microsoft.com/office/drawing/2014/main" id="{A0493727-6A32-A4F1-5F35-E2412F487DAC}"/>
              </a:ext>
            </a:extLst>
          </p:cNvPr>
          <p:cNvSpPr/>
          <p:nvPr/>
        </p:nvSpPr>
        <p:spPr>
          <a:xfrm>
            <a:off x="4249305" y="2086040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ectangle 31">
            <a:extLst>
              <a:ext uri="{FF2B5EF4-FFF2-40B4-BE49-F238E27FC236}">
                <a16:creationId xmlns:a16="http://schemas.microsoft.com/office/drawing/2014/main" id="{F1524639-CCB9-C91A-4D30-29DC718CA9F0}"/>
              </a:ext>
            </a:extLst>
          </p:cNvPr>
          <p:cNvSpPr/>
          <p:nvPr/>
        </p:nvSpPr>
        <p:spPr>
          <a:xfrm>
            <a:off x="2390046" y="2413000"/>
            <a:ext cx="110639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(pos=10)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32">
            <a:extLst>
              <a:ext uri="{FF2B5EF4-FFF2-40B4-BE49-F238E27FC236}">
                <a16:creationId xmlns:a16="http://schemas.microsoft.com/office/drawing/2014/main" id="{6306C27B-14BC-1012-9BCC-E7608A585150}"/>
              </a:ext>
            </a:extLst>
          </p:cNvPr>
          <p:cNvSpPr/>
          <p:nvPr/>
        </p:nvSpPr>
        <p:spPr>
          <a:xfrm>
            <a:off x="2405638" y="2784540"/>
            <a:ext cx="1093569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(pos=11)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5" name="Straight Connector 35">
            <a:extLst>
              <a:ext uri="{FF2B5EF4-FFF2-40B4-BE49-F238E27FC236}">
                <a16:creationId xmlns:a16="http://schemas.microsoft.com/office/drawing/2014/main" id="{55D40CB0-71BC-B1AA-E6AF-05DA8B24B7F0}"/>
              </a:ext>
            </a:extLst>
          </p:cNvPr>
          <p:cNvCxnSpPr/>
          <p:nvPr/>
        </p:nvCxnSpPr>
        <p:spPr>
          <a:xfrm>
            <a:off x="3492500" y="1918500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7">
            <a:extLst>
              <a:ext uri="{FF2B5EF4-FFF2-40B4-BE49-F238E27FC236}">
                <a16:creationId xmlns:a16="http://schemas.microsoft.com/office/drawing/2014/main" id="{AE7FA207-57CA-3544-B6E9-BEBF3FE909E9}"/>
              </a:ext>
            </a:extLst>
          </p:cNvPr>
          <p:cNvCxnSpPr/>
          <p:nvPr/>
        </p:nvCxnSpPr>
        <p:spPr>
          <a:xfrm>
            <a:off x="5461000" y="1918500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8">
            <a:extLst>
              <a:ext uri="{FF2B5EF4-FFF2-40B4-BE49-F238E27FC236}">
                <a16:creationId xmlns:a16="http://schemas.microsoft.com/office/drawing/2014/main" id="{F06FBD35-B069-CEFE-A4FE-CD25C156EE83}"/>
              </a:ext>
            </a:extLst>
          </p:cNvPr>
          <p:cNvSpPr/>
          <p:nvPr/>
        </p:nvSpPr>
        <p:spPr>
          <a:xfrm>
            <a:off x="3579784" y="2853780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:a16="http://schemas.microsoft.com/office/drawing/2014/main" id="{EFE9EC46-FB80-9DF5-05CE-28DED74702F2}"/>
              </a:ext>
            </a:extLst>
          </p:cNvPr>
          <p:cNvSpPr/>
          <p:nvPr/>
        </p:nvSpPr>
        <p:spPr>
          <a:xfrm>
            <a:off x="5461000" y="2416795"/>
            <a:ext cx="1093569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(pos=10)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9" name="Rectangle 40">
            <a:extLst>
              <a:ext uri="{FF2B5EF4-FFF2-40B4-BE49-F238E27FC236}">
                <a16:creationId xmlns:a16="http://schemas.microsoft.com/office/drawing/2014/main" id="{84B23D54-7B79-8571-F9E9-BBDFA3AA301B}"/>
              </a:ext>
            </a:extLst>
          </p:cNvPr>
          <p:cNvSpPr/>
          <p:nvPr/>
        </p:nvSpPr>
        <p:spPr>
          <a:xfrm>
            <a:off x="5481133" y="2788335"/>
            <a:ext cx="110639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(pos=11)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Freeform 41">
            <a:extLst>
              <a:ext uri="{FF2B5EF4-FFF2-40B4-BE49-F238E27FC236}">
                <a16:creationId xmlns:a16="http://schemas.microsoft.com/office/drawing/2014/main" id="{1D091D0D-3E4A-92DD-E346-94F51F41A73E}"/>
              </a:ext>
            </a:extLst>
          </p:cNvPr>
          <p:cNvSpPr/>
          <p:nvPr/>
        </p:nvSpPr>
        <p:spPr>
          <a:xfrm>
            <a:off x="2062839" y="2163931"/>
            <a:ext cx="1552663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1" name="Freeform 45">
            <a:extLst>
              <a:ext uri="{FF2B5EF4-FFF2-40B4-BE49-F238E27FC236}">
                <a16:creationId xmlns:a16="http://schemas.microsoft.com/office/drawing/2014/main" id="{05498A1C-2D12-1C54-AE08-F30A6F3EA6F3}"/>
              </a:ext>
            </a:extLst>
          </p:cNvPr>
          <p:cNvSpPr/>
          <p:nvPr/>
        </p:nvSpPr>
        <p:spPr>
          <a:xfrm>
            <a:off x="5461001" y="2212765"/>
            <a:ext cx="1387344" cy="1102725"/>
          </a:xfrm>
          <a:custGeom>
            <a:avLst/>
            <a:gdLst>
              <a:gd name="connsiteX0" fmla="*/ 554848 w 1504809"/>
              <a:gd name="connsiteY0" fmla="*/ 3503 h 1323270"/>
              <a:gd name="connsiteX1" fmla="*/ 97648 w 1504809"/>
              <a:gd name="connsiteY1" fmla="*/ 98096 h 1323270"/>
              <a:gd name="connsiteX2" fmla="*/ 3055 w 1504809"/>
              <a:gd name="connsiteY2" fmla="*/ 760248 h 1323270"/>
              <a:gd name="connsiteX3" fmla="*/ 160710 w 1504809"/>
              <a:gd name="connsiteY3" fmla="*/ 1233213 h 1323270"/>
              <a:gd name="connsiteX4" fmla="*/ 1201235 w 1504809"/>
              <a:gd name="connsiteY4" fmla="*/ 1264744 h 1323270"/>
              <a:gd name="connsiteX5" fmla="*/ 1500779 w 1504809"/>
              <a:gd name="connsiteY5" fmla="*/ 602593 h 1323270"/>
              <a:gd name="connsiteX6" fmla="*/ 1043579 w 1504809"/>
              <a:gd name="connsiteY6" fmla="*/ 98096 h 1323270"/>
              <a:gd name="connsiteX7" fmla="*/ 554848 w 1504809"/>
              <a:gd name="connsiteY7" fmla="*/ 3503 h 1323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4809" h="1323270">
                <a:moveTo>
                  <a:pt x="554848" y="3503"/>
                </a:moveTo>
                <a:cubicBezTo>
                  <a:pt x="397193" y="3503"/>
                  <a:pt x="189613" y="-28028"/>
                  <a:pt x="97648" y="98096"/>
                </a:cubicBezTo>
                <a:cubicBezTo>
                  <a:pt x="5683" y="224220"/>
                  <a:pt x="-7455" y="571062"/>
                  <a:pt x="3055" y="760248"/>
                </a:cubicBezTo>
                <a:cubicBezTo>
                  <a:pt x="13565" y="949434"/>
                  <a:pt x="-38987" y="1149130"/>
                  <a:pt x="160710" y="1233213"/>
                </a:cubicBezTo>
                <a:cubicBezTo>
                  <a:pt x="360407" y="1317296"/>
                  <a:pt x="977890" y="1369847"/>
                  <a:pt x="1201235" y="1264744"/>
                </a:cubicBezTo>
                <a:cubicBezTo>
                  <a:pt x="1424580" y="1159641"/>
                  <a:pt x="1527055" y="797034"/>
                  <a:pt x="1500779" y="602593"/>
                </a:cubicBezTo>
                <a:cubicBezTo>
                  <a:pt x="1474503" y="408152"/>
                  <a:pt x="1201234" y="197944"/>
                  <a:pt x="1043579" y="98096"/>
                </a:cubicBezTo>
                <a:cubicBezTo>
                  <a:pt x="885924" y="-1752"/>
                  <a:pt x="712503" y="3503"/>
                  <a:pt x="554848" y="3503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2" name="Text Box 16">
            <a:extLst>
              <a:ext uri="{FF2B5EF4-FFF2-40B4-BE49-F238E27FC236}">
                <a16:creationId xmlns:a16="http://schemas.microsoft.com/office/drawing/2014/main" id="{686BA129-D5A7-0BC2-8854-B9BE58AA6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3746500"/>
            <a:ext cx="4558573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0000" tIns="0" rIns="60000" bIns="30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333" i="0" dirty="0">
                <a:latin typeface="Eras Medium ITC" pitchFamily="34" charset="0"/>
              </a:rPr>
              <a:t>Will Server1 show X in front of Y, and Server2 show Y in front of X?</a:t>
            </a:r>
          </a:p>
        </p:txBody>
      </p:sp>
      <p:cxnSp>
        <p:nvCxnSpPr>
          <p:cNvPr id="33" name="Straight Connector 63">
            <a:extLst>
              <a:ext uri="{FF2B5EF4-FFF2-40B4-BE49-F238E27FC236}">
                <a16:creationId xmlns:a16="http://schemas.microsoft.com/office/drawing/2014/main" id="{EA016F85-18DC-D5F4-FD65-41908B9C44F0}"/>
              </a:ext>
            </a:extLst>
          </p:cNvPr>
          <p:cNvCxnSpPr/>
          <p:nvPr/>
        </p:nvCxnSpPr>
        <p:spPr>
          <a:xfrm flipH="1" flipV="1">
            <a:off x="2678000" y="3363310"/>
            <a:ext cx="1" cy="363237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64">
            <a:extLst>
              <a:ext uri="{FF2B5EF4-FFF2-40B4-BE49-F238E27FC236}">
                <a16:creationId xmlns:a16="http://schemas.microsoft.com/office/drawing/2014/main" id="{A8DEA861-4105-F3F1-3E41-70D93BEDA431}"/>
              </a:ext>
            </a:extLst>
          </p:cNvPr>
          <p:cNvCxnSpPr/>
          <p:nvPr/>
        </p:nvCxnSpPr>
        <p:spPr>
          <a:xfrm flipV="1">
            <a:off x="6121037" y="3363310"/>
            <a:ext cx="0" cy="363237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16">
            <a:extLst>
              <a:ext uri="{FF2B5EF4-FFF2-40B4-BE49-F238E27FC236}">
                <a16:creationId xmlns:a16="http://schemas.microsoft.com/office/drawing/2014/main" id="{D181995B-CC85-FB4D-ED13-F3CBA3CBD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102" y="4909164"/>
            <a:ext cx="5803368" cy="3231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tIns="0" bIns="0" anchor="ctr" anchorCtr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pPr algn="ctr"/>
            <a:r>
              <a:rPr lang="en-US" altLang="zh-CN" sz="2333" b="1" dirty="0"/>
              <a:t>Challenge: how to decide the ordering? </a:t>
            </a:r>
            <a:endParaRPr lang="en-US" altLang="zh-CN" sz="2333" dirty="0"/>
          </a:p>
        </p:txBody>
      </p:sp>
      <p:cxnSp>
        <p:nvCxnSpPr>
          <p:cNvPr id="36" name="Straight Connector 66">
            <a:extLst>
              <a:ext uri="{FF2B5EF4-FFF2-40B4-BE49-F238E27FC236}">
                <a16:creationId xmlns:a16="http://schemas.microsoft.com/office/drawing/2014/main" id="{C0BBBE79-16BF-5181-74D7-0A0D347B4124}"/>
              </a:ext>
            </a:extLst>
          </p:cNvPr>
          <p:cNvCxnSpPr/>
          <p:nvPr/>
        </p:nvCxnSpPr>
        <p:spPr>
          <a:xfrm>
            <a:off x="4381500" y="4483956"/>
            <a:ext cx="0" cy="405544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55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  <p:bldP spid="22" grpId="0"/>
      <p:bldP spid="23" grpId="0"/>
      <p:bldP spid="24" grpId="0"/>
      <p:bldP spid="28" grpId="0"/>
      <p:bldP spid="29" grpId="0"/>
      <p:bldP spid="30" grpId="0" animBg="1"/>
      <p:bldP spid="31" grpId="0" animBg="1"/>
      <p:bldP spid="32" grpId="0" animBg="1"/>
      <p:bldP spid="35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63F4BE-3F24-0541-B0C8-27297C358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Review: implementing eventual consistency w/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A5391-0123-754B-9493-D1A24ED3D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22766"/>
            <a:ext cx="8229600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8E0E36-6637-124E-B675-7BD2EB6C1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 dirty="0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1EE9A670-8C6D-068D-4DF9-6E52BB556416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4EF12B53-9719-CAA0-F52D-D6D93EBC9CD8}"/>
              </a:ext>
            </a:extLst>
          </p:cNvPr>
          <p:cNvSpPr/>
          <p:nvPr/>
        </p:nvSpPr>
        <p:spPr>
          <a:xfrm>
            <a:off x="2410052" y="3765393"/>
            <a:ext cx="73610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78C3E75C-EB87-C975-83A3-0D2204E3F51B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A58C563A-BE4D-7C8B-8254-10492665F224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44AD8A8D-5818-3F71-9F2C-45F5EA61A246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2CD6ED7B-775D-B390-AFF1-3CADB9084EDA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4EDB344-43A8-9591-0936-2B492CDB4192}"/>
              </a:ext>
            </a:extLst>
          </p:cNvPr>
          <p:cNvCxnSpPr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C97CD19A-AD3E-59B4-5CF4-7CF154D29F94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20E67EA2-7E8D-7DD4-78A3-CF19D195772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5C300B6B-5AFD-C70F-EB94-660E8D1FB096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3402E06E-9B46-B1B9-5FEC-926382809A1B}"/>
              </a:ext>
            </a:extLst>
          </p:cNvPr>
          <p:cNvCxnSpPr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C026C75D-DEE1-3BA5-1B27-39794B2FB665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9D066697-A067-6BC5-0B6F-84B317FB2148}"/>
              </a:ext>
            </a:extLst>
          </p:cNvPr>
          <p:cNvCxnSpPr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9AD18EAB-F39C-919F-1495-88140F4E23EF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CE35D207-FEAF-B832-50DA-7241A45489F3}"/>
              </a:ext>
            </a:extLst>
          </p:cNvPr>
          <p:cNvSpPr/>
          <p:nvPr/>
        </p:nvSpPr>
        <p:spPr>
          <a:xfrm>
            <a:off x="1196614" y="4398688"/>
            <a:ext cx="75373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84AAD10E-6978-FCA4-4BA5-D52B465D395A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C88A981F-C899-2CCB-D26E-297B4C75D662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C33D969D-608D-2786-1B5D-D99AE0AC59B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34FBB819-0731-AD11-FAE9-49DDB1F803D9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DE2DE70D-DBBD-4301-42A9-DB335A1D3B18}"/>
              </a:ext>
            </a:extLst>
          </p:cNvPr>
          <p:cNvSpPr/>
          <p:nvPr/>
        </p:nvSpPr>
        <p:spPr>
          <a:xfrm>
            <a:off x="7098479" y="4408930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DFB6C482-1155-0EB2-06A8-67CB8FC787F4}"/>
              </a:ext>
            </a:extLst>
          </p:cNvPr>
          <p:cNvSpPr/>
          <p:nvPr/>
        </p:nvSpPr>
        <p:spPr>
          <a:xfrm>
            <a:off x="7098479" y="4782273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54B1C0D-2774-9000-A84C-F19B71D66C59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55025B5B-2983-163D-C08D-C0EA514F4B5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062D8A62-9C18-9D88-7422-62E05132736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DBC23D9-A4CA-CD93-6E4C-376CFABE3820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2D3DF18-6FF5-7C0B-E33D-48F9ED9F5160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DBA5994B-801B-9DBD-9FD9-31903DE0BA32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D068DD10-2BDD-7C2F-279B-BB569FEC352F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998BAD4F-6C7B-9EA3-F433-1814E336CE6B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8">
            <a:extLst>
              <a:ext uri="{FF2B5EF4-FFF2-40B4-BE49-F238E27FC236}">
                <a16:creationId xmlns:a16="http://schemas.microsoft.com/office/drawing/2014/main" id="{9A24FEBE-00DD-EA70-4BAA-1A4E7DAF3DBB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D07C1B61-61D5-1E49-BF5B-585F63A73FE5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93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9" grpId="0"/>
      <p:bldP spid="20" grpId="0"/>
      <p:bldP spid="21" grpId="0"/>
      <p:bldP spid="25" grpId="0"/>
      <p:bldP spid="2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DE382-1359-6C54-EDD4-C55060104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C5E759-23B1-CE60-F598-9EE9645B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Review: implementing eventual consistency w/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0BA9C6-0F2F-20A2-C3BD-C2534C655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22766"/>
            <a:ext cx="8229600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</a:p>
          <a:p>
            <a:endParaRPr kumimoji="1"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1D9107A0-CA67-8672-E3E8-B34F6F3F0549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ectangle 43">
            <a:extLst>
              <a:ext uri="{FF2B5EF4-FFF2-40B4-BE49-F238E27FC236}">
                <a16:creationId xmlns:a16="http://schemas.microsoft.com/office/drawing/2014/main" id="{B7E65BD9-59F0-6C72-352B-CED6C3B8AEC4}"/>
              </a:ext>
            </a:extLst>
          </p:cNvPr>
          <p:cNvSpPr/>
          <p:nvPr/>
        </p:nvSpPr>
        <p:spPr>
          <a:xfrm>
            <a:off x="2384404" y="3765393"/>
            <a:ext cx="761748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44">
            <a:extLst>
              <a:ext uri="{FF2B5EF4-FFF2-40B4-BE49-F238E27FC236}">
                <a16:creationId xmlns:a16="http://schemas.microsoft.com/office/drawing/2014/main" id="{5BD849CC-6C28-E1C1-CF74-81CC46B3B746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29" name="Rectangle 46">
            <a:extLst>
              <a:ext uri="{FF2B5EF4-FFF2-40B4-BE49-F238E27FC236}">
                <a16:creationId xmlns:a16="http://schemas.microsoft.com/office/drawing/2014/main" id="{4C1D668B-7E54-AD68-12A9-7668AB248F8B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48">
            <a:extLst>
              <a:ext uri="{FF2B5EF4-FFF2-40B4-BE49-F238E27FC236}">
                <a16:creationId xmlns:a16="http://schemas.microsoft.com/office/drawing/2014/main" id="{676F0EFE-D248-EB42-B800-FE4EDE710162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ounded Rectangle 49">
            <a:extLst>
              <a:ext uri="{FF2B5EF4-FFF2-40B4-BE49-F238E27FC236}">
                <a16:creationId xmlns:a16="http://schemas.microsoft.com/office/drawing/2014/main" id="{C023B592-8EE7-494B-368A-150E5A5A537C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5" name="Curved Connector 53">
            <a:extLst>
              <a:ext uri="{FF2B5EF4-FFF2-40B4-BE49-F238E27FC236}">
                <a16:creationId xmlns:a16="http://schemas.microsoft.com/office/drawing/2014/main" id="{BB887D50-FE0C-3D8B-BD5D-35791BBE3EF4}"/>
              </a:ext>
            </a:extLst>
          </p:cNvPr>
          <p:cNvCxnSpPr>
            <a:stCxn id="37" idx="3"/>
            <a:endCxn id="36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n 55">
            <a:extLst>
              <a:ext uri="{FF2B5EF4-FFF2-40B4-BE49-F238E27FC236}">
                <a16:creationId xmlns:a16="http://schemas.microsoft.com/office/drawing/2014/main" id="{480C79EB-7813-C4B5-65DA-F3DB6358A19E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Can 56">
            <a:extLst>
              <a:ext uri="{FF2B5EF4-FFF2-40B4-BE49-F238E27FC236}">
                <a16:creationId xmlns:a16="http://schemas.microsoft.com/office/drawing/2014/main" id="{FD448D2E-B495-443E-B2AC-19EE9054E8AD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ounded Rectangle 57">
            <a:extLst>
              <a:ext uri="{FF2B5EF4-FFF2-40B4-BE49-F238E27FC236}">
                <a16:creationId xmlns:a16="http://schemas.microsoft.com/office/drawing/2014/main" id="{EDE3012C-C4E2-A753-AA3B-6C622B516942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6" name="Straight Arrow Connector 58">
            <a:extLst>
              <a:ext uri="{FF2B5EF4-FFF2-40B4-BE49-F238E27FC236}">
                <a16:creationId xmlns:a16="http://schemas.microsoft.com/office/drawing/2014/main" id="{E0507743-789A-08D4-002F-CDC8E42F7571}"/>
              </a:ext>
            </a:extLst>
          </p:cNvPr>
          <p:cNvCxnSpPr>
            <a:stCxn id="38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59">
            <a:extLst>
              <a:ext uri="{FF2B5EF4-FFF2-40B4-BE49-F238E27FC236}">
                <a16:creationId xmlns:a16="http://schemas.microsoft.com/office/drawing/2014/main" id="{29A0CE04-E1A4-A9B2-653D-7ED354D6A4B9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8" name="Straight Arrow Connector 60">
            <a:extLst>
              <a:ext uri="{FF2B5EF4-FFF2-40B4-BE49-F238E27FC236}">
                <a16:creationId xmlns:a16="http://schemas.microsoft.com/office/drawing/2014/main" id="{2EE9FE41-3165-ABD1-25F2-87546F3A54A2}"/>
              </a:ext>
            </a:extLst>
          </p:cNvPr>
          <p:cNvCxnSpPr>
            <a:stCxn id="4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29">
            <a:extLst>
              <a:ext uri="{FF2B5EF4-FFF2-40B4-BE49-F238E27FC236}">
                <a16:creationId xmlns:a16="http://schemas.microsoft.com/office/drawing/2014/main" id="{A091010D-8C8C-825E-2BC1-004D617CD2DB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Rectangle 31">
            <a:extLst>
              <a:ext uri="{FF2B5EF4-FFF2-40B4-BE49-F238E27FC236}">
                <a16:creationId xmlns:a16="http://schemas.microsoft.com/office/drawing/2014/main" id="{87C02792-773F-B5BF-83EA-D540B56A69DE}"/>
              </a:ext>
            </a:extLst>
          </p:cNvPr>
          <p:cNvSpPr/>
          <p:nvPr/>
        </p:nvSpPr>
        <p:spPr>
          <a:xfrm>
            <a:off x="1244704" y="4398688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1" name="Rectangle 32">
            <a:extLst>
              <a:ext uri="{FF2B5EF4-FFF2-40B4-BE49-F238E27FC236}">
                <a16:creationId xmlns:a16="http://schemas.microsoft.com/office/drawing/2014/main" id="{C0DFCBF3-E570-FBFB-C93D-C4933663B11D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52" name="Straight Connector 35">
            <a:extLst>
              <a:ext uri="{FF2B5EF4-FFF2-40B4-BE49-F238E27FC236}">
                <a16:creationId xmlns:a16="http://schemas.microsoft.com/office/drawing/2014/main" id="{F8A8A287-F13B-08F0-71A4-8CEEE04280B3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37">
            <a:extLst>
              <a:ext uri="{FF2B5EF4-FFF2-40B4-BE49-F238E27FC236}">
                <a16:creationId xmlns:a16="http://schemas.microsoft.com/office/drawing/2014/main" id="{10B63689-5E90-044B-E1A1-475B0FCC42D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38">
            <a:extLst>
              <a:ext uri="{FF2B5EF4-FFF2-40B4-BE49-F238E27FC236}">
                <a16:creationId xmlns:a16="http://schemas.microsoft.com/office/drawing/2014/main" id="{B0FB3B4A-41A3-E013-F68A-DA08C99687E2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5" name="Rectangle 39">
            <a:extLst>
              <a:ext uri="{FF2B5EF4-FFF2-40B4-BE49-F238E27FC236}">
                <a16:creationId xmlns:a16="http://schemas.microsoft.com/office/drawing/2014/main" id="{C118FCB9-1576-187C-3191-5A81E624D6AE}"/>
              </a:ext>
            </a:extLst>
          </p:cNvPr>
          <p:cNvSpPr/>
          <p:nvPr/>
        </p:nvSpPr>
        <p:spPr>
          <a:xfrm>
            <a:off x="7098479" y="4408930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6" name="Rectangle 40">
            <a:extLst>
              <a:ext uri="{FF2B5EF4-FFF2-40B4-BE49-F238E27FC236}">
                <a16:creationId xmlns:a16="http://schemas.microsoft.com/office/drawing/2014/main" id="{1770044B-031B-5C64-B8B6-EDC519687E9F}"/>
              </a:ext>
            </a:extLst>
          </p:cNvPr>
          <p:cNvSpPr/>
          <p:nvPr/>
        </p:nvSpPr>
        <p:spPr>
          <a:xfrm>
            <a:off x="7098479" y="4782273"/>
            <a:ext cx="69281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D893A7BB-F9EA-7978-EB5B-07207793FDC7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3DA6BC8B-A81D-1A14-2F2D-BCDE2DBEA275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线连接符 58">
              <a:extLst>
                <a:ext uri="{FF2B5EF4-FFF2-40B4-BE49-F238E27FC236}">
                  <a16:creationId xmlns:a16="http://schemas.microsoft.com/office/drawing/2014/main" id="{0C58BC33-BA7C-46DF-03A2-B78DABE64EB9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D3C2649C-4D10-02DE-DDF7-78B572D625BA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45954274-8548-6381-76E6-6232592B257E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D35C2A63-F039-BF65-6D65-C87E392E004B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627F643C-F339-28A6-9025-D4C6870531AE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FB68B67D-F3D0-399A-9749-8056AD4A56F1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8">
            <a:extLst>
              <a:ext uri="{FF2B5EF4-FFF2-40B4-BE49-F238E27FC236}">
                <a16:creationId xmlns:a16="http://schemas.microsoft.com/office/drawing/2014/main" id="{183123DF-7D52-E71B-60FC-E82D88D8A062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6" name="Rectangle 38">
            <a:extLst>
              <a:ext uri="{FF2B5EF4-FFF2-40B4-BE49-F238E27FC236}">
                <a16:creationId xmlns:a16="http://schemas.microsoft.com/office/drawing/2014/main" id="{ED3F9A0E-265D-0C08-09FF-892AA8A5421E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1DEAB7B5-4DD8-F446-EDCB-A2DB71AFE0CB}"/>
              </a:ext>
            </a:extLst>
          </p:cNvPr>
          <p:cNvSpPr/>
          <p:nvPr/>
        </p:nvSpPr>
        <p:spPr>
          <a:xfrm>
            <a:off x="1121566" y="4238723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E313DFBD-8A96-A60D-B78C-7ABF00BA5850}"/>
              </a:ext>
            </a:extLst>
          </p:cNvPr>
          <p:cNvSpPr/>
          <p:nvPr/>
        </p:nvSpPr>
        <p:spPr>
          <a:xfrm>
            <a:off x="6986844" y="4160769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Rectangle 38">
            <a:extLst>
              <a:ext uri="{FF2B5EF4-FFF2-40B4-BE49-F238E27FC236}">
                <a16:creationId xmlns:a16="http://schemas.microsoft.com/office/drawing/2014/main" id="{4AB952BC-F2EF-4B7B-99B6-EBA37DF31233}"/>
              </a:ext>
            </a:extLst>
          </p:cNvPr>
          <p:cNvSpPr/>
          <p:nvPr/>
        </p:nvSpPr>
        <p:spPr>
          <a:xfrm>
            <a:off x="7540266" y="3994186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0" name="Rectangle 38">
            <a:extLst>
              <a:ext uri="{FF2B5EF4-FFF2-40B4-BE49-F238E27FC236}">
                <a16:creationId xmlns:a16="http://schemas.microsoft.com/office/drawing/2014/main" id="{185065A9-1E7E-5C28-8A4E-813F88E44E05}"/>
              </a:ext>
            </a:extLst>
          </p:cNvPr>
          <p:cNvSpPr/>
          <p:nvPr/>
        </p:nvSpPr>
        <p:spPr>
          <a:xfrm>
            <a:off x="1040791" y="4002691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043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BD0E8-F579-CA6B-E5A1-51EF0B02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B09D91-A9B7-4CAA-25AB-887C6C75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Review: implementing eventual consistency w/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F81BCE-954C-8928-BC0A-FEF7D789E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22766"/>
            <a:ext cx="8928985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  <a:endParaRPr kumimoji="1" lang="en-US" altLang="zh-CN" dirty="0"/>
          </a:p>
          <a:p>
            <a:r>
              <a:rPr kumimoji="1" lang="en-US" altLang="zh-CN" dirty="0"/>
              <a:t>Re-apply sorted updates after the sync; overwrite existing content if necessary 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451185-9CC1-2029-771A-0E51A742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67F3B524-FF57-F7FD-8AA6-F4BEA7682004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CD726B8C-699F-3D97-726C-2AA690A9115E}"/>
              </a:ext>
            </a:extLst>
          </p:cNvPr>
          <p:cNvSpPr/>
          <p:nvPr/>
        </p:nvSpPr>
        <p:spPr>
          <a:xfrm>
            <a:off x="2384404" y="3765393"/>
            <a:ext cx="761748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8AC0A7FF-6030-8033-067A-B4B9F190305F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9E8AD18C-793B-1345-9835-D5A7072322AC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99EB7EDD-2D7E-02A0-8052-9C3D876EA48B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D33DF053-92B5-5504-E48B-C3F7913C14F6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80ACC68-F945-CC10-2E63-72EBF94BD76C}"/>
              </a:ext>
            </a:extLst>
          </p:cNvPr>
          <p:cNvCxnSpPr>
            <a:cxnSpLocks/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BE954799-6D77-D0B1-4976-F708597D4AB5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F8AADD7D-5B38-3E89-1CFB-99B8698AFAD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16C1F80D-25F0-42E6-0429-F18C2183C31B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8F31367E-DBC5-9A99-2AE7-9DF69E91C2BC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3C28BD22-07BA-CC4E-9C45-61A172F5667E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A8C27AD7-FC6C-693E-627B-8798C66CE374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79D7AE49-52AD-8F79-AA27-24248BE92160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162D5DA0-678E-ED5D-2398-9CAE088CB0A7}"/>
              </a:ext>
            </a:extLst>
          </p:cNvPr>
          <p:cNvSpPr/>
          <p:nvPr/>
        </p:nvSpPr>
        <p:spPr>
          <a:xfrm>
            <a:off x="1244704" y="4398688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1C567705-82A6-919E-8769-BC9EF1016103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17C121E8-A634-E94A-6904-246C98F82BFB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B3D99205-8941-1F00-584C-6B016F74F90F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566B187C-DA50-D80D-06DE-4597AC015F75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B991E3AF-77CB-F45E-3B57-1467580B3D26}"/>
              </a:ext>
            </a:extLst>
          </p:cNvPr>
          <p:cNvSpPr/>
          <p:nvPr/>
        </p:nvSpPr>
        <p:spPr>
          <a:xfrm>
            <a:off x="7098479" y="4408930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49412004-2C35-935B-90A8-4C2FFEE00B99}"/>
              </a:ext>
            </a:extLst>
          </p:cNvPr>
          <p:cNvSpPr/>
          <p:nvPr/>
        </p:nvSpPr>
        <p:spPr>
          <a:xfrm>
            <a:off x="7098479" y="4782273"/>
            <a:ext cx="69281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63DE1A6-51B0-B205-CC43-D0F36CB3573E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1A34D1F5-2E93-0F5F-7D84-F4B4FE24B58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0303CCDF-1909-57A8-501D-F72C34964F75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17B86EA0-FBEA-6B75-0EBF-7C80288278F6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867600C-14F2-6055-DCF2-33936B0C916C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5ED499C3-96D5-44EC-25B7-FE9D27CF1BA4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CFCFF66E-4C11-31E1-52E9-A1F09D1B0F3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7BB874A7-5122-8DEF-CE79-AA0018C8E059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1">
            <a:extLst>
              <a:ext uri="{FF2B5EF4-FFF2-40B4-BE49-F238E27FC236}">
                <a16:creationId xmlns:a16="http://schemas.microsoft.com/office/drawing/2014/main" id="{5A28E7B1-B9D2-8FD0-05FE-69A191C75B24}"/>
              </a:ext>
            </a:extLst>
          </p:cNvPr>
          <p:cNvSpPr/>
          <p:nvPr/>
        </p:nvSpPr>
        <p:spPr>
          <a:xfrm>
            <a:off x="2993355" y="4387236"/>
            <a:ext cx="34817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2">
            <a:extLst>
              <a:ext uri="{FF2B5EF4-FFF2-40B4-BE49-F238E27FC236}">
                <a16:creationId xmlns:a16="http://schemas.microsoft.com/office/drawing/2014/main" id="{08A66638-71CD-FEA9-9AC3-6A78C697982A}"/>
              </a:ext>
            </a:extLst>
          </p:cNvPr>
          <p:cNvSpPr/>
          <p:nvPr/>
        </p:nvSpPr>
        <p:spPr>
          <a:xfrm>
            <a:off x="2988598" y="4758776"/>
            <a:ext cx="28725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1" name="Rectangle 31">
            <a:extLst>
              <a:ext uri="{FF2B5EF4-FFF2-40B4-BE49-F238E27FC236}">
                <a16:creationId xmlns:a16="http://schemas.microsoft.com/office/drawing/2014/main" id="{8D15BE88-F02B-24F6-FFFA-4483489810C6}"/>
              </a:ext>
            </a:extLst>
          </p:cNvPr>
          <p:cNvSpPr/>
          <p:nvPr/>
        </p:nvSpPr>
        <p:spPr>
          <a:xfrm>
            <a:off x="6453035" y="4450538"/>
            <a:ext cx="30008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2" name="Rectangle 32">
            <a:extLst>
              <a:ext uri="{FF2B5EF4-FFF2-40B4-BE49-F238E27FC236}">
                <a16:creationId xmlns:a16="http://schemas.microsoft.com/office/drawing/2014/main" id="{934A3C84-D3A6-99E2-43CE-7E308A84ED30}"/>
              </a:ext>
            </a:extLst>
          </p:cNvPr>
          <p:cNvSpPr/>
          <p:nvPr/>
        </p:nvSpPr>
        <p:spPr>
          <a:xfrm>
            <a:off x="6468627" y="4822078"/>
            <a:ext cx="287259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3" name="任意形状 72">
            <a:extLst>
              <a:ext uri="{FF2B5EF4-FFF2-40B4-BE49-F238E27FC236}">
                <a16:creationId xmlns:a16="http://schemas.microsoft.com/office/drawing/2014/main" id="{70C63D33-35F0-EF9B-E1E3-5E5B35771894}"/>
              </a:ext>
            </a:extLst>
          </p:cNvPr>
          <p:cNvSpPr/>
          <p:nvPr/>
        </p:nvSpPr>
        <p:spPr>
          <a:xfrm>
            <a:off x="1888177" y="4702629"/>
            <a:ext cx="475013" cy="178271"/>
          </a:xfrm>
          <a:custGeom>
            <a:avLst/>
            <a:gdLst>
              <a:gd name="connsiteX0" fmla="*/ 0 w 475013"/>
              <a:gd name="connsiteY0" fmla="*/ 23750 h 178271"/>
              <a:gd name="connsiteX1" fmla="*/ 201880 w 475013"/>
              <a:gd name="connsiteY1" fmla="*/ 178129 h 178271"/>
              <a:gd name="connsiteX2" fmla="*/ 475013 w 475013"/>
              <a:gd name="connsiteY2" fmla="*/ 0 h 17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5013" h="178271">
                <a:moveTo>
                  <a:pt x="0" y="23750"/>
                </a:moveTo>
                <a:cubicBezTo>
                  <a:pt x="61355" y="102918"/>
                  <a:pt x="122711" y="182087"/>
                  <a:pt x="201880" y="178129"/>
                </a:cubicBezTo>
                <a:cubicBezTo>
                  <a:pt x="281049" y="174171"/>
                  <a:pt x="378031" y="87085"/>
                  <a:pt x="47501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任意形状 73">
            <a:extLst>
              <a:ext uri="{FF2B5EF4-FFF2-40B4-BE49-F238E27FC236}">
                <a16:creationId xmlns:a16="http://schemas.microsoft.com/office/drawing/2014/main" id="{00289738-5993-4544-09BB-A3F098F60788}"/>
              </a:ext>
            </a:extLst>
          </p:cNvPr>
          <p:cNvSpPr/>
          <p:nvPr/>
        </p:nvSpPr>
        <p:spPr>
          <a:xfrm>
            <a:off x="6673932" y="4643252"/>
            <a:ext cx="558141" cy="166926"/>
          </a:xfrm>
          <a:custGeom>
            <a:avLst/>
            <a:gdLst>
              <a:gd name="connsiteX0" fmla="*/ 558141 w 558141"/>
              <a:gd name="connsiteY0" fmla="*/ 0 h 166926"/>
              <a:gd name="connsiteX1" fmla="*/ 308759 w 558141"/>
              <a:gd name="connsiteY1" fmla="*/ 166254 h 166926"/>
              <a:gd name="connsiteX2" fmla="*/ 0 w 558141"/>
              <a:gd name="connsiteY2" fmla="*/ 47501 h 16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8141" h="166926">
                <a:moveTo>
                  <a:pt x="558141" y="0"/>
                </a:moveTo>
                <a:cubicBezTo>
                  <a:pt x="479961" y="79168"/>
                  <a:pt x="401782" y="158337"/>
                  <a:pt x="308759" y="166254"/>
                </a:cubicBezTo>
                <a:cubicBezTo>
                  <a:pt x="215736" y="174171"/>
                  <a:pt x="107868" y="110836"/>
                  <a:pt x="0" y="47501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5" name="任意形状 74">
            <a:extLst>
              <a:ext uri="{FF2B5EF4-FFF2-40B4-BE49-F238E27FC236}">
                <a16:creationId xmlns:a16="http://schemas.microsoft.com/office/drawing/2014/main" id="{5AACE546-C17D-43B7-2765-9FD4353BA3B6}"/>
              </a:ext>
            </a:extLst>
          </p:cNvPr>
          <p:cNvSpPr/>
          <p:nvPr/>
        </p:nvSpPr>
        <p:spPr>
          <a:xfrm>
            <a:off x="6495803" y="5023262"/>
            <a:ext cx="641267" cy="287119"/>
          </a:xfrm>
          <a:custGeom>
            <a:avLst/>
            <a:gdLst>
              <a:gd name="connsiteX0" fmla="*/ 641267 w 641267"/>
              <a:gd name="connsiteY0" fmla="*/ 0 h 287119"/>
              <a:gd name="connsiteX1" fmla="*/ 475013 w 641267"/>
              <a:gd name="connsiteY1" fmla="*/ 285008 h 287119"/>
              <a:gd name="connsiteX2" fmla="*/ 0 w 641267"/>
              <a:gd name="connsiteY2" fmla="*/ 106878 h 2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7" h="287119">
                <a:moveTo>
                  <a:pt x="641267" y="0"/>
                </a:moveTo>
                <a:cubicBezTo>
                  <a:pt x="611579" y="133597"/>
                  <a:pt x="581891" y="267195"/>
                  <a:pt x="475013" y="285008"/>
                </a:cubicBezTo>
                <a:cubicBezTo>
                  <a:pt x="368135" y="302821"/>
                  <a:pt x="184067" y="204849"/>
                  <a:pt x="0" y="10687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9329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20FF8-EED6-E545-68D4-AED843F57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CC1480-E38B-7393-64AB-939FCD715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Review: implementing eventual consistency w/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7BF392-FAAB-2349-1E42-C188EBF41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22766"/>
            <a:ext cx="8229600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</a:p>
          <a:p>
            <a:endParaRPr kumimoji="1"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2076CF3A-6AEA-A8FE-4F60-7DF7DDD898FC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ectangle 43">
            <a:extLst>
              <a:ext uri="{FF2B5EF4-FFF2-40B4-BE49-F238E27FC236}">
                <a16:creationId xmlns:a16="http://schemas.microsoft.com/office/drawing/2014/main" id="{2428765F-1AFD-F478-D329-26A7307CCC21}"/>
              </a:ext>
            </a:extLst>
          </p:cNvPr>
          <p:cNvSpPr/>
          <p:nvPr/>
        </p:nvSpPr>
        <p:spPr>
          <a:xfrm>
            <a:off x="2384404" y="3765393"/>
            <a:ext cx="761748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44">
            <a:extLst>
              <a:ext uri="{FF2B5EF4-FFF2-40B4-BE49-F238E27FC236}">
                <a16:creationId xmlns:a16="http://schemas.microsoft.com/office/drawing/2014/main" id="{2DDFA62A-345C-7155-5748-C66A1B1CA7AA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29" name="Rectangle 46">
            <a:extLst>
              <a:ext uri="{FF2B5EF4-FFF2-40B4-BE49-F238E27FC236}">
                <a16:creationId xmlns:a16="http://schemas.microsoft.com/office/drawing/2014/main" id="{305F0D09-AC28-1568-B96E-DB883B85D521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48">
            <a:extLst>
              <a:ext uri="{FF2B5EF4-FFF2-40B4-BE49-F238E27FC236}">
                <a16:creationId xmlns:a16="http://schemas.microsoft.com/office/drawing/2014/main" id="{54E01C44-0632-81AC-D29E-8876CF99C81A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ounded Rectangle 49">
            <a:extLst>
              <a:ext uri="{FF2B5EF4-FFF2-40B4-BE49-F238E27FC236}">
                <a16:creationId xmlns:a16="http://schemas.microsoft.com/office/drawing/2014/main" id="{80D16C9C-81BE-893B-2C4D-D5CAA6DC81A2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5" name="Curved Connector 53">
            <a:extLst>
              <a:ext uri="{FF2B5EF4-FFF2-40B4-BE49-F238E27FC236}">
                <a16:creationId xmlns:a16="http://schemas.microsoft.com/office/drawing/2014/main" id="{988A0ED3-1BF8-80AB-EE63-626B34B41AC0}"/>
              </a:ext>
            </a:extLst>
          </p:cNvPr>
          <p:cNvCxnSpPr>
            <a:stCxn id="37" idx="3"/>
            <a:endCxn id="36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n 55">
            <a:extLst>
              <a:ext uri="{FF2B5EF4-FFF2-40B4-BE49-F238E27FC236}">
                <a16:creationId xmlns:a16="http://schemas.microsoft.com/office/drawing/2014/main" id="{7249904C-67D7-0B9A-C22B-79760CB72A10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Can 56">
            <a:extLst>
              <a:ext uri="{FF2B5EF4-FFF2-40B4-BE49-F238E27FC236}">
                <a16:creationId xmlns:a16="http://schemas.microsoft.com/office/drawing/2014/main" id="{FB2EDC4C-771D-35A7-BF6B-1C86ABD73822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ounded Rectangle 57">
            <a:extLst>
              <a:ext uri="{FF2B5EF4-FFF2-40B4-BE49-F238E27FC236}">
                <a16:creationId xmlns:a16="http://schemas.microsoft.com/office/drawing/2014/main" id="{3AFCF9E4-1634-86F2-A917-ED71A07DE475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6" name="Straight Arrow Connector 58">
            <a:extLst>
              <a:ext uri="{FF2B5EF4-FFF2-40B4-BE49-F238E27FC236}">
                <a16:creationId xmlns:a16="http://schemas.microsoft.com/office/drawing/2014/main" id="{8F926668-5CAD-BCD4-F7BD-F512952D9A78}"/>
              </a:ext>
            </a:extLst>
          </p:cNvPr>
          <p:cNvCxnSpPr>
            <a:stCxn id="38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59">
            <a:extLst>
              <a:ext uri="{FF2B5EF4-FFF2-40B4-BE49-F238E27FC236}">
                <a16:creationId xmlns:a16="http://schemas.microsoft.com/office/drawing/2014/main" id="{066043F2-1654-22BF-96BF-3D092AB2CB16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8" name="Straight Arrow Connector 60">
            <a:extLst>
              <a:ext uri="{FF2B5EF4-FFF2-40B4-BE49-F238E27FC236}">
                <a16:creationId xmlns:a16="http://schemas.microsoft.com/office/drawing/2014/main" id="{13ED3B03-901F-C517-93B7-03418421C3AE}"/>
              </a:ext>
            </a:extLst>
          </p:cNvPr>
          <p:cNvCxnSpPr>
            <a:stCxn id="4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29">
            <a:extLst>
              <a:ext uri="{FF2B5EF4-FFF2-40B4-BE49-F238E27FC236}">
                <a16:creationId xmlns:a16="http://schemas.microsoft.com/office/drawing/2014/main" id="{E59A44A9-8C1E-4F65-1408-BF1B2DA417C7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Rectangle 31">
            <a:extLst>
              <a:ext uri="{FF2B5EF4-FFF2-40B4-BE49-F238E27FC236}">
                <a16:creationId xmlns:a16="http://schemas.microsoft.com/office/drawing/2014/main" id="{9BF37AC5-AC82-45CC-4D83-07E62A7D932E}"/>
              </a:ext>
            </a:extLst>
          </p:cNvPr>
          <p:cNvSpPr/>
          <p:nvPr/>
        </p:nvSpPr>
        <p:spPr>
          <a:xfrm>
            <a:off x="1244704" y="4398688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1" name="Rectangle 32">
            <a:extLst>
              <a:ext uri="{FF2B5EF4-FFF2-40B4-BE49-F238E27FC236}">
                <a16:creationId xmlns:a16="http://schemas.microsoft.com/office/drawing/2014/main" id="{B620D263-1279-BA0C-9B03-C1EB792C5C2A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52" name="Straight Connector 35">
            <a:extLst>
              <a:ext uri="{FF2B5EF4-FFF2-40B4-BE49-F238E27FC236}">
                <a16:creationId xmlns:a16="http://schemas.microsoft.com/office/drawing/2014/main" id="{F9994FE5-A8BC-E6B4-7A59-11F2171E1917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37">
            <a:extLst>
              <a:ext uri="{FF2B5EF4-FFF2-40B4-BE49-F238E27FC236}">
                <a16:creationId xmlns:a16="http://schemas.microsoft.com/office/drawing/2014/main" id="{9DBD2FB5-5831-F380-E587-115B2DE84DA5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38">
            <a:extLst>
              <a:ext uri="{FF2B5EF4-FFF2-40B4-BE49-F238E27FC236}">
                <a16:creationId xmlns:a16="http://schemas.microsoft.com/office/drawing/2014/main" id="{F4F3F62E-703F-F001-55D5-D5D2F87266F6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5" name="Rectangle 39">
            <a:extLst>
              <a:ext uri="{FF2B5EF4-FFF2-40B4-BE49-F238E27FC236}">
                <a16:creationId xmlns:a16="http://schemas.microsoft.com/office/drawing/2014/main" id="{0312E219-24F5-43D5-EB1C-EBB6539B33D8}"/>
              </a:ext>
            </a:extLst>
          </p:cNvPr>
          <p:cNvSpPr/>
          <p:nvPr/>
        </p:nvSpPr>
        <p:spPr>
          <a:xfrm>
            <a:off x="7098479" y="4408930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6" name="Rectangle 40">
            <a:extLst>
              <a:ext uri="{FF2B5EF4-FFF2-40B4-BE49-F238E27FC236}">
                <a16:creationId xmlns:a16="http://schemas.microsoft.com/office/drawing/2014/main" id="{34B154BF-D46F-5B8B-3486-362C9DE1B5E5}"/>
              </a:ext>
            </a:extLst>
          </p:cNvPr>
          <p:cNvSpPr/>
          <p:nvPr/>
        </p:nvSpPr>
        <p:spPr>
          <a:xfrm>
            <a:off x="7098479" y="4782273"/>
            <a:ext cx="69281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0B5DADB-6CFB-A139-0DB5-86638D240420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22596EA4-13C2-CB8D-8FD7-F89E45A6559A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线连接符 58">
              <a:extLst>
                <a:ext uri="{FF2B5EF4-FFF2-40B4-BE49-F238E27FC236}">
                  <a16:creationId xmlns:a16="http://schemas.microsoft.com/office/drawing/2014/main" id="{492EE389-B038-951E-AE5C-5A514E251B4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F5032411-B5B9-A3F4-5D18-0C30E35ED3C9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EA3EF67E-8BCC-A225-BD67-946F4E38FDA1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DCE53748-ED9F-546A-8F47-086F89518B7C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9AD44C38-B48F-5F3D-1702-E34B421230FD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71BCBEDD-5529-2A45-746B-908275EC8DF1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8">
            <a:extLst>
              <a:ext uri="{FF2B5EF4-FFF2-40B4-BE49-F238E27FC236}">
                <a16:creationId xmlns:a16="http://schemas.microsoft.com/office/drawing/2014/main" id="{1607032F-F733-6C67-D06D-39E41C5CE371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6" name="Rectangle 38">
            <a:extLst>
              <a:ext uri="{FF2B5EF4-FFF2-40B4-BE49-F238E27FC236}">
                <a16:creationId xmlns:a16="http://schemas.microsoft.com/office/drawing/2014/main" id="{135716A1-E295-5114-B8BD-38DC5AB96087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CE151935-CB44-1203-FDB5-39709ED53B48}"/>
              </a:ext>
            </a:extLst>
          </p:cNvPr>
          <p:cNvSpPr/>
          <p:nvPr/>
        </p:nvSpPr>
        <p:spPr>
          <a:xfrm>
            <a:off x="1121566" y="4238723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87001A54-090A-8F84-A61F-A8A22EF601B2}"/>
              </a:ext>
            </a:extLst>
          </p:cNvPr>
          <p:cNvSpPr/>
          <p:nvPr/>
        </p:nvSpPr>
        <p:spPr>
          <a:xfrm>
            <a:off x="6986844" y="4160769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Rectangle 38">
            <a:extLst>
              <a:ext uri="{FF2B5EF4-FFF2-40B4-BE49-F238E27FC236}">
                <a16:creationId xmlns:a16="http://schemas.microsoft.com/office/drawing/2014/main" id="{43904259-6AE6-1290-767F-2122544F65CD}"/>
              </a:ext>
            </a:extLst>
          </p:cNvPr>
          <p:cNvSpPr/>
          <p:nvPr/>
        </p:nvSpPr>
        <p:spPr>
          <a:xfrm>
            <a:off x="7540266" y="3994186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0" name="Rectangle 38">
            <a:extLst>
              <a:ext uri="{FF2B5EF4-FFF2-40B4-BE49-F238E27FC236}">
                <a16:creationId xmlns:a16="http://schemas.microsoft.com/office/drawing/2014/main" id="{6792483B-EAF4-44E5-476B-EE5835B961D9}"/>
              </a:ext>
            </a:extLst>
          </p:cNvPr>
          <p:cNvSpPr/>
          <p:nvPr/>
        </p:nvSpPr>
        <p:spPr>
          <a:xfrm>
            <a:off x="1040791" y="4002691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6743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7FD2DB-D957-A34F-8CF7-CE6CAE0C7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Question: what will happen if the log continuously growing?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4ACCFE-A0C7-EF4E-BF78-9FB4269DF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/>
          <a:lstStyle/>
          <a:p>
            <a:r>
              <a:rPr kumimoji="1" lang="en" altLang="zh-CN" sz="1800" dirty="0"/>
              <a:t>Issue</a:t>
            </a:r>
          </a:p>
          <a:p>
            <a:pPr lvl="1"/>
            <a:r>
              <a:rPr kumimoji="1" lang="en" altLang="zh-CN" dirty="0"/>
              <a:t>The syncing process become slower </a:t>
            </a:r>
          </a:p>
          <a:p>
            <a:pPr lvl="1"/>
            <a:r>
              <a:rPr kumimoji="1" lang="en" altLang="zh-CN" dirty="0"/>
              <a:t>The space used by the log is becoming larger</a:t>
            </a:r>
          </a:p>
          <a:p>
            <a:r>
              <a:rPr kumimoji="1" lang="en" altLang="zh-CN" dirty="0"/>
              <a:t>Goal </a:t>
            </a:r>
          </a:p>
          <a:p>
            <a:pPr lvl="1"/>
            <a:r>
              <a:rPr kumimoji="1" lang="en" altLang="zh-CN" dirty="0"/>
              <a:t>Avoid re-run all the operations </a:t>
            </a:r>
          </a:p>
          <a:p>
            <a:pPr lvl="1"/>
            <a:r>
              <a:rPr kumimoji="1" lang="en" altLang="zh-CN" dirty="0"/>
              <a:t>Reduce the log size</a:t>
            </a:r>
          </a:p>
          <a:p>
            <a:r>
              <a:rPr kumimoji="1" lang="en" altLang="zh-CN" dirty="0"/>
              <a:t>Method</a:t>
            </a:r>
          </a:p>
          <a:p>
            <a:pPr lvl="1"/>
            <a:r>
              <a:rPr kumimoji="1" lang="en" altLang="zh-CN" dirty="0"/>
              <a:t>Using checkpoint! </a:t>
            </a:r>
          </a:p>
          <a:p>
            <a:r>
              <a:rPr kumimoji="1" lang="en" altLang="zh-CN" dirty="0"/>
              <a:t>Challenge</a:t>
            </a:r>
          </a:p>
          <a:p>
            <a:pPr lvl="1"/>
            <a:r>
              <a:rPr kumimoji="1" lang="en" altLang="zh-CN" dirty="0"/>
              <a:t>We cannot simply apply the operations because they can be reordered! </a:t>
            </a:r>
          </a:p>
          <a:p>
            <a:pPr lvl="2"/>
            <a:endParaRPr kumimoji="1" lang="en" altLang="zh-CN" dirty="0"/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483358-71F6-5B4A-866E-E43A777BA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6903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BF8AE7-EE5F-3F45-8BB6-1B13FCFBA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Idea: distinguish tentative writes from stable ones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111528-F93F-E74B-8C57-F1F36F341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888432"/>
          </a:xfrm>
        </p:spPr>
        <p:txBody>
          <a:bodyPr>
            <a:normAutofit/>
          </a:bodyPr>
          <a:lstStyle/>
          <a:p>
            <a:r>
              <a:rPr lang="en" altLang="zh-CN" dirty="0"/>
              <a:t>Each server’s log consists of 2 portions: </a:t>
            </a:r>
          </a:p>
          <a:p>
            <a:pPr lvl="1"/>
            <a:r>
              <a:rPr lang="en" altLang="zh-CN" dirty="0"/>
              <a:t>Stable writes, followed by</a:t>
            </a:r>
          </a:p>
          <a:p>
            <a:pPr lvl="1"/>
            <a:r>
              <a:rPr lang="en" altLang="zh-CN" dirty="0"/>
              <a:t>Tentative writes </a:t>
            </a:r>
          </a:p>
          <a:p>
            <a:r>
              <a:rPr lang="en" altLang="zh-CN" dirty="0"/>
              <a:t>Stable writes are not rolled backup upon sync </a:t>
            </a:r>
          </a:p>
          <a:p>
            <a:pPr lvl="1"/>
            <a:r>
              <a:rPr lang="en" altLang="zh-CN" dirty="0"/>
              <a:t>They cannot be reordered </a:t>
            </a:r>
          </a:p>
          <a:p>
            <a:r>
              <a:rPr lang="en" altLang="zh-CN" dirty="0"/>
              <a:t>Question</a:t>
            </a:r>
          </a:p>
          <a:p>
            <a:pPr lvl="1"/>
            <a:r>
              <a:rPr lang="en" altLang="zh-CN" dirty="0"/>
              <a:t>How to determine which writes are stable? (hint: using the </a:t>
            </a:r>
            <a:r>
              <a:rPr lang="en" altLang="zh-CN" dirty="0" err="1"/>
              <a:t>lamport</a:t>
            </a:r>
            <a:r>
              <a:rPr lang="en" altLang="zh-CN" dirty="0"/>
              <a:t> clock!)</a:t>
            </a:r>
          </a:p>
          <a:p>
            <a:r>
              <a:rPr lang="en" altLang="zh-CN" dirty="0"/>
              <a:t>Answer</a:t>
            </a:r>
          </a:p>
          <a:p>
            <a:pPr lvl="1"/>
            <a:r>
              <a:rPr lang="en" altLang="zh-CN" dirty="0"/>
              <a:t>An update (W) is stable </a:t>
            </a:r>
            <a:r>
              <a:rPr lang="en" altLang="zh-CN" dirty="0" err="1"/>
              <a:t>iff</a:t>
            </a:r>
            <a:r>
              <a:rPr lang="en" altLang="zh-CN" dirty="0"/>
              <a:t> no entries will have a </a:t>
            </a:r>
            <a:r>
              <a:rPr lang="en" altLang="zh-CN" dirty="0" err="1"/>
              <a:t>lamport</a:t>
            </a:r>
            <a:r>
              <a:rPr lang="en" altLang="zh-CN" dirty="0"/>
              <a:t>  timestamp &lt;  W </a:t>
            </a:r>
          </a:p>
          <a:p>
            <a:pPr lvl="1"/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7D48AB-20CA-194B-AC30-607FEA4D7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074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B11280-7449-0145-9956-4D620145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De-centralized approach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8F8DDF-79E3-7B4D-BC1D-5133D1672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888432"/>
          </a:xfrm>
        </p:spPr>
        <p:txBody>
          <a:bodyPr/>
          <a:lstStyle/>
          <a:p>
            <a:r>
              <a:rPr kumimoji="1" lang="en" altLang="zh-CN" dirty="0"/>
              <a:t>Commit (write) scheme</a:t>
            </a:r>
          </a:p>
          <a:p>
            <a:pPr lvl="1"/>
            <a:r>
              <a:rPr kumimoji="1" lang="en-US" altLang="zh-CN" dirty="0"/>
              <a:t>Update &lt;10, A&gt; is </a:t>
            </a:r>
            <a:r>
              <a:rPr kumimoji="1" lang="en-US" altLang="zh-CN" b="1" dirty="0">
                <a:solidFill>
                  <a:srgbClr val="C00000"/>
                </a:solidFill>
              </a:rPr>
              <a:t>stable</a:t>
            </a:r>
            <a:r>
              <a:rPr kumimoji="1" lang="en-US" altLang="zh-CN" dirty="0"/>
              <a:t> if all nodes have seen all updates with time &lt;= 10 </a:t>
            </a:r>
          </a:p>
          <a:p>
            <a:pPr lvl="2"/>
            <a:r>
              <a:rPr kumimoji="1" lang="en-US" altLang="zh-CN" sz="1800" dirty="0"/>
              <a:t>Because it will never see a timestamp &lt; 10 (according to the rule of </a:t>
            </a:r>
            <a:r>
              <a:rPr kumimoji="1" lang="en-US" altLang="zh-CN" sz="1800" dirty="0" err="1"/>
              <a:t>lamport</a:t>
            </a:r>
            <a:r>
              <a:rPr kumimoji="1" lang="en-US" altLang="zh-CN" sz="1800" dirty="0"/>
              <a:t> time) </a:t>
            </a:r>
          </a:p>
          <a:p>
            <a:pPr lvl="2"/>
            <a:endParaRPr kumimoji="1" lang="en-US" altLang="zh-CN" sz="1800" dirty="0"/>
          </a:p>
          <a:p>
            <a:pPr lvl="2"/>
            <a:endParaRPr kumimoji="1" lang="en-US" altLang="zh-CN" sz="1800" dirty="0"/>
          </a:p>
          <a:p>
            <a:pPr lvl="2"/>
            <a:r>
              <a:rPr kumimoji="1" lang="en-US" altLang="zh-CN" sz="1800" dirty="0"/>
              <a:t>Still so many writes may be rolled back on re-connect </a:t>
            </a:r>
          </a:p>
          <a:p>
            <a:pPr lvl="2"/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806091-BE15-5740-A716-D58EA588B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77</a:t>
            </a:fld>
            <a:endParaRPr lang="zh-CN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5F35A1-993D-824D-890F-6E5377405B21}"/>
              </a:ext>
            </a:extLst>
          </p:cNvPr>
          <p:cNvSpPr/>
          <p:nvPr/>
        </p:nvSpPr>
        <p:spPr>
          <a:xfrm>
            <a:off x="546014" y="2980047"/>
            <a:ext cx="774325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r>
              <a:rPr lang="en-US" altLang="zh-CN" dirty="0">
                <a:latin typeface="Eras Medium ITC" pitchFamily="34" charset="0"/>
              </a:rPr>
              <a:t>Problem: If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any</a:t>
            </a:r>
            <a:r>
              <a:rPr lang="en-US" altLang="zh-CN" dirty="0">
                <a:latin typeface="Eras Medium ITC" pitchFamily="34" charset="0"/>
              </a:rPr>
              <a:t> node is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offline</a:t>
            </a:r>
            <a:r>
              <a:rPr lang="en-US" altLang="zh-CN" dirty="0">
                <a:latin typeface="Eras Medium ITC" pitchFamily="34" charset="0"/>
              </a:rPr>
              <a:t>, the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stable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dirty="0">
                <a:latin typeface="Eras Medium ITC" pitchFamily="34" charset="0"/>
              </a:rPr>
              <a:t>portion of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all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dirty="0">
                <a:latin typeface="Eras Medium ITC" pitchFamily="34" charset="0"/>
              </a:rPr>
              <a:t>logs stops growing</a:t>
            </a:r>
          </a:p>
        </p:txBody>
      </p:sp>
    </p:spTree>
    <p:extLst>
      <p:ext uri="{BB962C8B-B14F-4D97-AF65-F5344CB8AC3E}">
        <p14:creationId xmlns:p14="http://schemas.microsoft.com/office/powerpoint/2010/main" val="429053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760A5-44B7-4846-9E50-E596B0440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Centralized approach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E442A8-FB4A-3943-A889-7B1A5D171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Commit scheme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One server designated “</a:t>
            </a:r>
            <a:r>
              <a:rPr kumimoji="1" lang="en" altLang="zh-CN" b="1" dirty="0">
                <a:solidFill>
                  <a:srgbClr val="C00000"/>
                </a:solidFill>
              </a:rPr>
              <a:t>primary</a:t>
            </a:r>
            <a:r>
              <a:rPr kumimoji="1" lang="en" altLang="zh-CN" dirty="0"/>
              <a:t>”</a:t>
            </a:r>
          </a:p>
          <a:p>
            <a:pPr lvl="2"/>
            <a:r>
              <a:rPr kumimoji="1" lang="en" altLang="zh-CN" sz="1800" dirty="0"/>
              <a:t>Assign a total commit order: CSN to each write </a:t>
            </a:r>
          </a:p>
          <a:p>
            <a:pPr lvl="2"/>
            <a:r>
              <a:rPr kumimoji="1" lang="en" altLang="zh-CN" sz="1800" dirty="0"/>
              <a:t>Complete timestamp: &lt;</a:t>
            </a:r>
            <a:r>
              <a:rPr kumimoji="1" lang="en" altLang="zh-CN" sz="1800" b="1" dirty="0">
                <a:solidFill>
                  <a:schemeClr val="tx1"/>
                </a:solidFill>
              </a:rPr>
              <a:t>CSN</a:t>
            </a:r>
            <a:r>
              <a:rPr kumimoji="1" lang="en" altLang="zh-CN" sz="1800" dirty="0"/>
              <a:t>, local-TS, </a:t>
            </a:r>
            <a:r>
              <a:rPr kumimoji="1" lang="en" altLang="zh-CN" sz="1800" dirty="0" err="1"/>
              <a:t>SrvID</a:t>
            </a:r>
            <a:r>
              <a:rPr kumimoji="1" lang="en" altLang="zh-CN" sz="1800" dirty="0"/>
              <a:t>&gt;</a:t>
            </a:r>
          </a:p>
          <a:p>
            <a:pPr lvl="2"/>
            <a:r>
              <a:rPr kumimoji="1" lang="en" altLang="zh-CN" sz="1800" dirty="0"/>
              <a:t>Any write with a known CSN is stable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All stable writes are ordered before tentative writes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CSNs are exchanged between servers</a:t>
            </a:r>
          </a:p>
          <a:p>
            <a:pPr lvl="2"/>
            <a:r>
              <a:rPr kumimoji="1" lang="en" altLang="zh-CN" sz="1800" dirty="0"/>
              <a:t>CSNs define a total order for committed update</a:t>
            </a:r>
          </a:p>
          <a:p>
            <a:pPr marL="1200150" lvl="2" indent="-342900">
              <a:buFont typeface="+mj-ea"/>
              <a:buAutoNum type="circleNumDbPlain"/>
            </a:pPr>
            <a:endParaRPr kumimoji="1" lang="en" altLang="zh-CN" sz="1800" dirty="0"/>
          </a:p>
          <a:p>
            <a:pPr marL="417150" lvl="1" indent="-342900">
              <a:buFont typeface="+mj-ea"/>
              <a:buAutoNum type="circleNumDbPlain"/>
            </a:pPr>
            <a:endParaRPr kumimoji="1" lang="en" altLang="zh-CN" sz="1600" dirty="0"/>
          </a:p>
          <a:p>
            <a:pPr lvl="1"/>
            <a:endParaRPr kumimoji="1" lang="en" altLang="zh-CN" sz="1600" dirty="0"/>
          </a:p>
          <a:p>
            <a:pPr lvl="2"/>
            <a:endParaRPr kumimoji="1" lang="en" altLang="zh-CN" sz="180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5DC61B-BCFB-8142-B107-5F1D4F25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78</a:t>
            </a:fld>
            <a:endParaRPr lang="zh-CN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74F725C-F783-B642-989A-8860F490C782}"/>
              </a:ext>
            </a:extLst>
          </p:cNvPr>
          <p:cNvSpPr/>
          <p:nvPr/>
        </p:nvSpPr>
        <p:spPr>
          <a:xfrm>
            <a:off x="5292080" y="1155994"/>
            <a:ext cx="2196000" cy="27699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6000" tIns="0" rIns="36000" bIns="0">
            <a:spAutoFit/>
          </a:bodyPr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CSN: Commit-Seq-No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372C9BA8-ED6E-9249-ACAB-BDD15A18B2A9}"/>
              </a:ext>
            </a:extLst>
          </p:cNvPr>
          <p:cNvSpPr/>
          <p:nvPr/>
        </p:nvSpPr>
        <p:spPr>
          <a:xfrm>
            <a:off x="4643438" y="1418518"/>
            <a:ext cx="701259" cy="577979"/>
          </a:xfrm>
          <a:custGeom>
            <a:avLst/>
            <a:gdLst>
              <a:gd name="connsiteX0" fmla="*/ 740980 w 740980"/>
              <a:gd name="connsiteY0" fmla="*/ 0 h 725213"/>
              <a:gd name="connsiteX1" fmla="*/ 488731 w 740980"/>
              <a:gd name="connsiteY1" fmla="*/ 346841 h 725213"/>
              <a:gd name="connsiteX2" fmla="*/ 677918 w 740980"/>
              <a:gd name="connsiteY2" fmla="*/ 614855 h 725213"/>
              <a:gd name="connsiteX3" fmla="*/ 0 w 740980"/>
              <a:gd name="connsiteY3" fmla="*/ 725213 h 725213"/>
              <a:gd name="connsiteX0" fmla="*/ 817656 w 817656"/>
              <a:gd name="connsiteY0" fmla="*/ 0 h 632984"/>
              <a:gd name="connsiteX1" fmla="*/ 565407 w 817656"/>
              <a:gd name="connsiteY1" fmla="*/ 346841 h 632984"/>
              <a:gd name="connsiteX2" fmla="*/ 754594 w 817656"/>
              <a:gd name="connsiteY2" fmla="*/ 614855 h 632984"/>
              <a:gd name="connsiteX3" fmla="*/ 0 w 817656"/>
              <a:gd name="connsiteY3" fmla="*/ 577979 h 632984"/>
              <a:gd name="connsiteX0" fmla="*/ 817656 w 817656"/>
              <a:gd name="connsiteY0" fmla="*/ 0 h 577979"/>
              <a:gd name="connsiteX1" fmla="*/ 565407 w 817656"/>
              <a:gd name="connsiteY1" fmla="*/ 346841 h 577979"/>
              <a:gd name="connsiteX2" fmla="*/ 74096 w 817656"/>
              <a:gd name="connsiteY2" fmla="*/ 204150 h 577979"/>
              <a:gd name="connsiteX3" fmla="*/ 0 w 817656"/>
              <a:gd name="connsiteY3" fmla="*/ 577979 h 577979"/>
              <a:gd name="connsiteX0" fmla="*/ 867347 w 867347"/>
              <a:gd name="connsiteY0" fmla="*/ 0 h 577979"/>
              <a:gd name="connsiteX1" fmla="*/ 615098 w 867347"/>
              <a:gd name="connsiteY1" fmla="*/ 346841 h 577979"/>
              <a:gd name="connsiteX2" fmla="*/ 123787 w 867347"/>
              <a:gd name="connsiteY2" fmla="*/ 204150 h 577979"/>
              <a:gd name="connsiteX3" fmla="*/ 49691 w 867347"/>
              <a:gd name="connsiteY3" fmla="*/ 577979 h 577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7347" h="577979">
                <a:moveTo>
                  <a:pt x="867347" y="0"/>
                </a:moveTo>
                <a:cubicBezTo>
                  <a:pt x="746477" y="122182"/>
                  <a:pt x="739025" y="312816"/>
                  <a:pt x="615098" y="346841"/>
                </a:cubicBezTo>
                <a:cubicBezTo>
                  <a:pt x="491171" y="380866"/>
                  <a:pt x="205242" y="141088"/>
                  <a:pt x="123787" y="204150"/>
                </a:cubicBezTo>
                <a:cubicBezTo>
                  <a:pt x="42332" y="267212"/>
                  <a:pt x="-64210" y="368351"/>
                  <a:pt x="49691" y="577979"/>
                </a:cubicBezTo>
              </a:path>
            </a:pathLst>
          </a:custGeom>
          <a:noFill/>
          <a:ln w="3175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4AA0A2B-4E62-2240-A01A-95715C2D90EA}"/>
              </a:ext>
            </a:extLst>
          </p:cNvPr>
          <p:cNvSpPr/>
          <p:nvPr/>
        </p:nvSpPr>
        <p:spPr>
          <a:xfrm>
            <a:off x="1761747" y="4508604"/>
            <a:ext cx="5311786" cy="59034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dirty="0">
                <a:latin typeface="Eras Medium ITC" pitchFamily="34" charset="0"/>
              </a:rPr>
              <a:t>Advantage: as long as the primary is up, writes can be committed and stabilized </a:t>
            </a:r>
          </a:p>
        </p:txBody>
      </p:sp>
    </p:spTree>
    <p:extLst>
      <p:ext uri="{BB962C8B-B14F-4D97-AF65-F5344CB8AC3E}">
        <p14:creationId xmlns:p14="http://schemas.microsoft.com/office/powerpoint/2010/main" val="273234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2851E9-5ECD-C347-953B-7CF903B73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093696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Does CSN order preserve </a:t>
            </a:r>
            <a:r>
              <a:rPr lang="en" altLang="zh-CN" dirty="0"/>
              <a:t>causality?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6EE997-E233-8F48-BD99-BB693F33F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Complete timestamp: </a:t>
            </a:r>
            <a:r>
              <a:rPr lang="en" altLang="zh-CN" dirty="0"/>
              <a:t>&lt;CSN, local-TS, </a:t>
            </a:r>
            <a:r>
              <a:rPr lang="en" altLang="zh-CN" dirty="0" err="1"/>
              <a:t>SrvID</a:t>
            </a:r>
            <a:r>
              <a:rPr lang="en" altLang="zh-CN" dirty="0"/>
              <a:t>&gt;</a:t>
            </a:r>
          </a:p>
          <a:p>
            <a:r>
              <a:rPr kumimoji="1" lang="en-US" altLang="zh-CN" dirty="0"/>
              <a:t>Should do some works </a:t>
            </a:r>
          </a:p>
          <a:p>
            <a:pPr lvl="1"/>
            <a:r>
              <a:rPr lang="en" altLang="zh-CN" sz="1600" dirty="0"/>
              <a:t>A server asks the primary to assign CSN for all tentative writes (include those received from others) </a:t>
            </a:r>
          </a:p>
          <a:p>
            <a:pPr lvl="2"/>
            <a:r>
              <a:rPr lang="en" altLang="zh-CN" sz="1600" dirty="0"/>
              <a:t>i.e., the primary can assign a larger CSN for a dependent write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0539E7-DF75-B542-854E-7C99A7BB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80033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6FEDC-D7DD-CBD7-FA95-08D2E4158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2720D0-CB2E-043A-B55D-85735127E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today’ s lecture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A433C3-A937-5819-C83E-C2A8A11FA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352" y="985292"/>
            <a:ext cx="8579296" cy="5040560"/>
          </a:xfrm>
        </p:spPr>
        <p:txBody>
          <a:bodyPr/>
          <a:lstStyle/>
          <a:p>
            <a:r>
              <a:rPr kumimoji="1" lang="en-US" altLang="zh-CN" dirty="0"/>
              <a:t>The all-or-nothing atomicity is desirable to ensure consistency under failure </a:t>
            </a:r>
          </a:p>
          <a:p>
            <a:pPr lvl="1"/>
            <a:r>
              <a:rPr kumimoji="1" lang="en-US" altLang="zh-CN" dirty="0"/>
              <a:t>For consistency across systems, e.g., bank application or file systems </a:t>
            </a:r>
          </a:p>
          <a:p>
            <a:r>
              <a:rPr kumimoji="1" lang="en-US" altLang="zh-CN" dirty="0"/>
              <a:t>Realizing all-or-nothing requires some designs, the main technique is logging</a:t>
            </a:r>
          </a:p>
          <a:p>
            <a:pPr lvl="1"/>
            <a:r>
              <a:rPr kumimoji="1" lang="en-US" altLang="zh-CN" dirty="0"/>
              <a:t>Shadow copy </a:t>
            </a:r>
          </a:p>
          <a:p>
            <a:pPr lvl="1"/>
            <a:r>
              <a:rPr kumimoji="1" lang="en-US" altLang="zh-CN" dirty="0"/>
              <a:t>Redo logging &amp; undo-redo logging </a:t>
            </a:r>
          </a:p>
          <a:p>
            <a:pPr lvl="1"/>
            <a:r>
              <a:rPr kumimoji="1" lang="en-US" altLang="zh-CN" dirty="0"/>
              <a:t>Checkpoint (Logging also requires checkpointing!)</a:t>
            </a:r>
          </a:p>
          <a:p>
            <a:r>
              <a:rPr kumimoji="1" lang="en-US" altLang="zh-CN" dirty="0"/>
              <a:t>Case studies of checkpointing </a:t>
            </a:r>
          </a:p>
          <a:p>
            <a:pPr lvl="1"/>
            <a:r>
              <a:rPr kumimoji="1" lang="en-US" altLang="zh-CN" dirty="0"/>
              <a:t>Where checkpoint itself can also realize fault tolerance (e.g., in LLM training)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6A051A-5873-CE8E-A10E-926FB4166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6507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2225">
          <a:solidFill>
            <a:schemeClr val="tx1"/>
          </a:solidFill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47433</TotalTime>
  <Words>6041</Words>
  <Application>Microsoft Macintosh PowerPoint</Application>
  <PresentationFormat>全屏显示(16:10)</PresentationFormat>
  <Paragraphs>1217</Paragraphs>
  <Slides>80</Slides>
  <Notes>33</Notes>
  <HiddenSlides>1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80</vt:i4>
      </vt:variant>
    </vt:vector>
  </HeadingPairs>
  <TitlesOfParts>
    <vt:vector size="91" baseType="lpstr">
      <vt:lpstr>DengXian</vt:lpstr>
      <vt:lpstr>系统字体常规体</vt:lpstr>
      <vt:lpstr>PingFang HK</vt:lpstr>
      <vt:lpstr>Arial</vt:lpstr>
      <vt:lpstr>Calibri</vt:lpstr>
      <vt:lpstr>Cambria Math</vt:lpstr>
      <vt:lpstr>Consolas</vt:lpstr>
      <vt:lpstr>Eras Medium ITC</vt:lpstr>
      <vt:lpstr>Verdana</vt:lpstr>
      <vt:lpstr>Wingdings</vt:lpstr>
      <vt:lpstr>1_Office 主题​​</vt:lpstr>
      <vt:lpstr>Realizing atomicity: Logging + Checkpoint</vt:lpstr>
      <vt:lpstr>Review + outline of today’ s lecture  </vt:lpstr>
      <vt:lpstr>Review: all-or-nothing atomicity </vt:lpstr>
      <vt:lpstr>Review of motivation example: Bank transfer </vt:lpstr>
      <vt:lpstr>Review: shadow copy </vt:lpstr>
      <vt:lpstr>Review: rename should be atomic!</vt:lpstr>
      <vt:lpstr>Review of Journaling</vt:lpstr>
      <vt:lpstr>Review: Journaling Drawbacks</vt:lpstr>
      <vt:lpstr>Drawbacks of shadow copy </vt:lpstr>
      <vt:lpstr>Issue: ensure multiple files update is complex </vt:lpstr>
      <vt:lpstr>Issue: ensure multiple files update is complex </vt:lpstr>
      <vt:lpstr>Issue: ensure multiple files update is complex </vt:lpstr>
      <vt:lpstr>Issue: ensure multiple files update is complex </vt:lpstr>
      <vt:lpstr>Issue: ensure multiple files update is complex </vt:lpstr>
      <vt:lpstr>Issue: ensure multiple files update is complex </vt:lpstr>
      <vt:lpstr>Issue: ensure multiple files update is complex </vt:lpstr>
      <vt:lpstr>Summary: drawbacks of shadow copy </vt:lpstr>
      <vt:lpstr>PowerPoint 演示文稿</vt:lpstr>
      <vt:lpstr>Logging </vt:lpstr>
      <vt:lpstr>Transaction and Commit Point: marking atomic units</vt:lpstr>
      <vt:lpstr>Transaction and Commit Point</vt:lpstr>
      <vt:lpstr>First try: commit logging </vt:lpstr>
      <vt:lpstr>First try: commit logging </vt:lpstr>
      <vt:lpstr>First try: commit logging </vt:lpstr>
      <vt:lpstr>First try: commit logging </vt:lpstr>
      <vt:lpstr>First try: commit logging </vt:lpstr>
      <vt:lpstr>Crash recovery of commit log </vt:lpstr>
      <vt:lpstr>First try: commit logging </vt:lpstr>
      <vt:lpstr>Quick summary: commit logging (redo-only logging) </vt:lpstr>
      <vt:lpstr>Pros &amp; Cons of redo-only logging so far </vt:lpstr>
      <vt:lpstr>Pros &amp; Cons of redo-only logging so far </vt:lpstr>
      <vt:lpstr>Naïve solution: swapping </vt:lpstr>
      <vt:lpstr>Basic solution of undo-only logging </vt:lpstr>
      <vt:lpstr>Logging w/ undo </vt:lpstr>
      <vt:lpstr>Logging w/ undo-redo logging </vt:lpstr>
      <vt:lpstr>Log entry vs. log record </vt:lpstr>
      <vt:lpstr>Put it all together: log record in undo-do logging </vt:lpstr>
      <vt:lpstr>Recovery rules </vt:lpstr>
      <vt:lpstr>Recovery rules </vt:lpstr>
      <vt:lpstr>Recovery rules </vt:lpstr>
      <vt:lpstr>Recovery rules </vt:lpstr>
      <vt:lpstr>Summary: the type of logging </vt:lpstr>
      <vt:lpstr>Undo-redo logging vs. redo-only logging</vt:lpstr>
      <vt:lpstr>UNDO-only Logging</vt:lpstr>
      <vt:lpstr>Final issue left: continuously growing of the log file </vt:lpstr>
      <vt:lpstr>Key method: checkpointing </vt:lpstr>
      <vt:lpstr>PowerPoint 演示文稿</vt:lpstr>
      <vt:lpstr>Checkpoint in log</vt:lpstr>
      <vt:lpstr>How to checkpoint?</vt:lpstr>
      <vt:lpstr>Recovery with checkpoint</vt:lpstr>
      <vt:lpstr>PowerPoint 演示文稿</vt:lpstr>
      <vt:lpstr>Background: LLM training  </vt:lpstr>
      <vt:lpstr>Background: LLM training w/ optimizer </vt:lpstr>
      <vt:lpstr>Background: LLM training (Logic view) </vt:lpstr>
      <vt:lpstr>Background: LLM training (System view) </vt:lpstr>
      <vt:lpstr>PowerPoint 演示文稿</vt:lpstr>
      <vt:lpstr>Tolerating failure is important in LLM training! </vt:lpstr>
      <vt:lpstr>Using checkpoint to provide fault tolerance for LLM training </vt:lpstr>
      <vt:lpstr>Using checkpoint to provide fault tolerance for LLM training </vt:lpstr>
      <vt:lpstr>Using checkpoint to provide fault tolerance for LLM training </vt:lpstr>
      <vt:lpstr>System goal #1: the checkpoint must be atomic (for correctness) </vt:lpstr>
      <vt:lpstr>System goal #1: the checkpoint must be atomic (for correctness) </vt:lpstr>
      <vt:lpstr>Checkpoint vs Logging in LLM training </vt:lpstr>
      <vt:lpstr>System goal #2: reduce fault tolerance overhead</vt:lpstr>
      <vt:lpstr>Question: can we reduce the overhead by reducing the frequency? </vt:lpstr>
      <vt:lpstr>The performance model of checkpoint overhead </vt:lpstr>
      <vt:lpstr>System goal #2: reduce fault tolerance overhead</vt:lpstr>
      <vt:lpstr>PowerPoint 演示文稿</vt:lpstr>
      <vt:lpstr>Review: eventual consistency </vt:lpstr>
      <vt:lpstr>Review: implementing eventual consistency w/ logging</vt:lpstr>
      <vt:lpstr>Review: implementing eventual consistency w/ logging</vt:lpstr>
      <vt:lpstr>Review: implementing eventual consistency w/ logging</vt:lpstr>
      <vt:lpstr>Review: implementing eventual consistency w/ logging</vt:lpstr>
      <vt:lpstr>Review: implementing eventual consistency w/ logging</vt:lpstr>
      <vt:lpstr>Question: what will happen if the log continuously growing? </vt:lpstr>
      <vt:lpstr>Idea: distinguish tentative writes from stable ones </vt:lpstr>
      <vt:lpstr>De-centralized approach</vt:lpstr>
      <vt:lpstr>Centralized approach </vt:lpstr>
      <vt:lpstr>Does CSN order preserve causality? </vt:lpstr>
      <vt:lpstr>Summary of today’ s lecture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4225</cp:revision>
  <cp:lastPrinted>2020-03-02T13:38:09Z</cp:lastPrinted>
  <dcterms:created xsi:type="dcterms:W3CDTF">2017-11-24T09:35:45Z</dcterms:created>
  <dcterms:modified xsi:type="dcterms:W3CDTF">2025-10-21T12:23:39Z</dcterms:modified>
</cp:coreProperties>
</file>